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7" r:id="rId3"/>
    <p:sldId id="258" r:id="rId4"/>
    <p:sldId id="259" r:id="rId5"/>
    <p:sldId id="260" r:id="rId6"/>
    <p:sldId id="261" r:id="rId7"/>
    <p:sldId id="262" r:id="rId8"/>
    <p:sldId id="264" r:id="rId9"/>
    <p:sldId id="265" r:id="rId10"/>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136" autoAdjust="0"/>
  </p:normalViewPr>
  <p:slideViewPr>
    <p:cSldViewPr>
      <p:cViewPr varScale="1">
        <p:scale>
          <a:sx n="48" d="100"/>
          <a:sy n="48" d="100"/>
        </p:scale>
        <p:origin x="-20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17E923-3F91-4FF6-AA31-3114167F6EEC}" type="datetimeFigureOut">
              <a:rPr lang="nl-NL" smtClean="0"/>
              <a:pPr/>
              <a:t>7-1-2013</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FC1491-C79E-4C9B-B0FE-9DC9C07B9EA3}"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Hallo, ik</a:t>
            </a:r>
            <a:r>
              <a:rPr lang="nl-NL" baseline="0" dirty="0" smtClean="0"/>
              <a:t> zal ons even voorstellen voor degene die ons nog niet kunnen. Wij zijn Fleur van de Streek, Manon Buis en Danique Deen en wij lopen stage bij het ministerie van Sport en Jeugdzaken. Wij hebben de opdracht van meneer Andy gehad om een spellenboek te maken voor de buitenschoolse opvang. Dat is deze geworden (spellenboek laten zien). Wij zullen u het een en ander vertellen over dit boek. Na afloop van de presentatie kunt u even een kijkje nemen in het spellenboek. </a:t>
            </a: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1</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Waar gaan wij het deze komende 15 minuten over hebben,</a:t>
            </a:r>
            <a:r>
              <a:rPr lang="nl-NL" baseline="0" dirty="0" smtClean="0"/>
              <a:t> dat is: </a:t>
            </a:r>
            <a:br>
              <a:rPr lang="nl-NL" baseline="0" dirty="0" smtClean="0"/>
            </a:br>
            <a:r>
              <a:rPr lang="nl-NL" baseline="0" dirty="0" smtClean="0"/>
              <a:t>-</a:t>
            </a:r>
            <a:r>
              <a:rPr lang="nl-NL" dirty="0" smtClean="0"/>
              <a:t>Waarom een spellenboek?</a:t>
            </a:r>
          </a:p>
          <a:p>
            <a:r>
              <a:rPr lang="nl-NL" dirty="0" smtClean="0"/>
              <a:t>- Waar komen de verschillende spellen vandaan?</a:t>
            </a:r>
          </a:p>
          <a:p>
            <a:r>
              <a:rPr lang="nl-NL" dirty="0" smtClean="0"/>
              <a:t>- Opbouw van het boek</a:t>
            </a:r>
          </a:p>
          <a:p>
            <a:r>
              <a:rPr lang="nl-NL" dirty="0" smtClean="0"/>
              <a:t>- Uitleg per categorie</a:t>
            </a:r>
          </a:p>
          <a:p>
            <a:pPr>
              <a:buFontTx/>
              <a:buChar char="-"/>
            </a:pPr>
            <a:r>
              <a:rPr lang="nl-NL" dirty="0" smtClean="0"/>
              <a:t>Doorgeven van het boek </a:t>
            </a:r>
          </a:p>
          <a:p>
            <a:pPr>
              <a:buFontTx/>
              <a:buNone/>
            </a:pPr>
            <a:r>
              <a:rPr lang="nl-NL" dirty="0" smtClean="0"/>
              <a:t/>
            </a:r>
            <a:br>
              <a:rPr lang="nl-NL" dirty="0" smtClean="0"/>
            </a:br>
            <a:r>
              <a:rPr lang="nl-NL" dirty="0" smtClean="0"/>
              <a:t>De presentatie zal ongeveer 15 minuten duren, en na afloop mogen er vragen gesteld worden. </a:t>
            </a:r>
          </a:p>
          <a:p>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2</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Waarom precies een spellenboek?</a:t>
            </a:r>
          </a:p>
          <a:p>
            <a:endParaRPr lang="nl-NL" dirty="0" smtClean="0"/>
          </a:p>
          <a:p>
            <a:r>
              <a:rPr lang="nl-NL" dirty="0" smtClean="0"/>
              <a:t>Wij hebben met meneer Andy overlegt en zijn samen op dit idee gekomen.</a:t>
            </a:r>
            <a:r>
              <a:rPr lang="nl-NL" baseline="0" dirty="0" smtClean="0"/>
              <a:t> Eerst was onze opdracht om een curriculum te maken van verschillende sporten. Dus dat de kinderen tijdens de buitenschoolse opvang deze verschillende sporten zouden aanleren. Wij hebben zelf enige ervaring hier gekregen met het sportgedeelte van de buitenschoolse opvang. Omdat wij 3 keer in de week het sportgedeelte op de Petunia school begeleiden. Het is voor ons duidelijk geworden dat je deze kinderen niet ook nog is in die laatste 1,5 iets moet proberen te leren. Deze kinderen zitten al langer op school en die laatste 1,5 sporten is dan lekker om zich te kunnen uitleven. Onze mening is dan ook om met deze kinderen gewoon leuke spelen te doen, want ook hier halen zij hun beweging uit en zijn ze lekker aan het sporten. </a:t>
            </a:r>
            <a:br>
              <a:rPr lang="nl-NL" baseline="0" dirty="0" smtClean="0"/>
            </a:br>
            <a:r>
              <a:rPr lang="nl-NL" baseline="0" dirty="0" smtClean="0"/>
              <a:t>De buitenschoolse opvang komt de laatste tijd steeds meer op gang. En daarom willen wij de sportleiders helpen. En dit doen wij door dit boek. Er staan veel verschillende spellen in die de sportleiders kunnen gebruiken tijdens de buitenschoolse opvang. Ook is er tijdens het maken van het boek goed over nagedacht dat er vaak niet veel materiaal beschikbaar is voor de sportlessen. Tijdens het maken van het boek is hier rekening mee gehouden. </a:t>
            </a:r>
            <a:r>
              <a:rPr lang="nl-NL" dirty="0" smtClean="0"/>
              <a:t/>
            </a:r>
            <a:br>
              <a:rPr lang="nl-NL" dirty="0" smtClean="0"/>
            </a:br>
            <a:r>
              <a:rPr lang="nl-NL" dirty="0" smtClean="0"/>
              <a:t/>
            </a:r>
            <a:br>
              <a:rPr lang="nl-NL" dirty="0" smtClean="0"/>
            </a:b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Waar komen deze verschillende spellen nou vandaan?</a:t>
            </a:r>
            <a:br>
              <a:rPr lang="nl-NL" dirty="0" smtClean="0"/>
            </a:br>
            <a:r>
              <a:rPr lang="nl-NL" dirty="0" smtClean="0"/>
              <a:t>Wij zijn studenten van een sport opleiding, dus hebben op</a:t>
            </a:r>
            <a:r>
              <a:rPr lang="nl-NL" baseline="0" dirty="0" smtClean="0"/>
              <a:t> school al enige ervaring op gedaan met les geven. En hebben daarom op school al vele spelletjes gespeeld. Ook hebben wij alle 3 buiten school ervaring met lesgeven op een sportvereniging, en dus ook van daaruit enige ervaring met spellen. </a:t>
            </a:r>
            <a:br>
              <a:rPr lang="nl-NL" baseline="0" dirty="0" smtClean="0"/>
            </a:br>
            <a:r>
              <a:rPr lang="nl-NL" baseline="0" dirty="0" smtClean="0"/>
              <a:t>Verder hebben wij gemerkt dat je tijdens het lesgeven op de buitenschoolse opvang erg creatief moet zijn. Wanneer een spel niet loopt zoals jij het in gedachten had moet je goed kunnen improviseren. Dus ook van daaruit hebben wij zelf door creatief te zijn wat spellen kunnen bedenken, en deze ook in het boek toegevoegd. </a:t>
            </a:r>
            <a:br>
              <a:rPr lang="nl-NL" baseline="0" dirty="0" smtClean="0"/>
            </a:br>
            <a:r>
              <a:rPr lang="nl-NL" baseline="0" dirty="0" smtClean="0"/>
              <a:t>Verder hebben we ook gebruik gemaakt van het internet. We hebben spellen opgezocht en deze aangepast aan de Surinaamse cultuur, dus aan het materiaal, het klimaat en de uitleg. </a:t>
            </a: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Hoe zit het boek in</a:t>
            </a:r>
            <a:r>
              <a:rPr lang="nl-NL" baseline="0" dirty="0" smtClean="0"/>
              <a:t> elkaar:</a:t>
            </a:r>
            <a:br>
              <a:rPr lang="nl-NL" baseline="0" dirty="0" smtClean="0"/>
            </a:br>
            <a:r>
              <a:rPr lang="nl-NL" baseline="0" dirty="0" smtClean="0"/>
              <a:t>De spellen zijn opgedeeld in verschillende categorieën, deze zullen zo meteen uitgebreid besproken worden.  Hierdoor is het boek goed overzichtelijk. In de inhoudsopgave zijn deze verschillende categorieën terug te vinden, en daarom ook makkelijk om terug te vinden in het boek.</a:t>
            </a:r>
            <a:br>
              <a:rPr lang="nl-NL" baseline="0" dirty="0" smtClean="0"/>
            </a:br>
            <a:r>
              <a:rPr lang="nl-NL" baseline="0" dirty="0" smtClean="0"/>
              <a:t>Verder zijn alle spellen per categorie op alfabetische volgorde gezet. Dit is handig als iemand bijvoorbeeld een spel zoekt met een bepaalde naam. U zult dit zo zelf kunnen zien wanneer het boek rond gaat.   </a:t>
            </a: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5</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u="sng" dirty="0" smtClean="0"/>
              <a:t>Dit zijn de verschillende categorieën: </a:t>
            </a:r>
            <a:r>
              <a:rPr lang="nl-NL" dirty="0" smtClean="0"/>
              <a:t/>
            </a:r>
            <a:br>
              <a:rPr lang="nl-NL" dirty="0" smtClean="0"/>
            </a:br>
            <a:r>
              <a:rPr lang="nl-NL" dirty="0" smtClean="0"/>
              <a:t>Even kort per categorie wat het</a:t>
            </a:r>
            <a:r>
              <a:rPr lang="nl-NL" baseline="0" dirty="0" smtClean="0"/>
              <a:t> inhoudt. </a:t>
            </a: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Het is nu natuurlijk de bedoeling dat het boek wordt doorgegeven zodat wij vele sportleiders kunnen helpen. Het boek is dan ook bedoeld voor scholen, basisscholen</a:t>
            </a:r>
            <a:r>
              <a:rPr lang="nl-NL" baseline="0" dirty="0" smtClean="0"/>
              <a:t> en buurthuizen. </a:t>
            </a:r>
            <a:br>
              <a:rPr lang="nl-NL" baseline="0" dirty="0" smtClean="0"/>
            </a:br>
            <a:r>
              <a:rPr lang="nl-NL" baseline="0" dirty="0" smtClean="0"/>
              <a:t>Onze vraag is dan ook om het boek per e-mail door te sturen. Wanneer je iemand weet die dit boek goed kan gebruiken, stuur het door! Want we hebben het natuurlijk niet voor niks gemaakt. </a:t>
            </a:r>
            <a:br>
              <a:rPr lang="nl-NL" baseline="0" dirty="0" smtClean="0"/>
            </a:br>
            <a:r>
              <a:rPr lang="nl-NL" baseline="0" dirty="0" smtClean="0"/>
              <a:t>Helaas moet het per e-mail en kunnen wij niet gewoon wat boeken uitdelen. Dit komt omdat het boek uit 75 bladzijdes bestaat, dus de printkosten zouden dan erg hoog komen. En daarom dus de vraag om het boek per e-mail door te sturen zodat deze mensen het boek zelf kunnen uitprinten. </a:t>
            </a:r>
            <a:endParaRPr lang="nl-NL" dirty="0"/>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8</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Zijn er </a:t>
            </a:r>
            <a:r>
              <a:rPr lang="nl-NL" smtClean="0"/>
              <a:t>nog vragen? </a:t>
            </a:r>
            <a:endParaRPr lang="nl-NL"/>
          </a:p>
        </p:txBody>
      </p:sp>
      <p:sp>
        <p:nvSpPr>
          <p:cNvPr id="4" name="Tijdelijke aanduiding voor dianummer 3"/>
          <p:cNvSpPr>
            <a:spLocks noGrp="1"/>
          </p:cNvSpPr>
          <p:nvPr>
            <p:ph type="sldNum" sz="quarter" idx="10"/>
          </p:nvPr>
        </p:nvSpPr>
        <p:spPr/>
        <p:txBody>
          <a:bodyPr/>
          <a:lstStyle/>
          <a:p>
            <a:fld id="{25FC1491-C79E-4C9B-B0FE-9DC9C07B9EA3}"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Gelijkbenige driehoek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540544" y="776288"/>
            <a:ext cx="8062912" cy="1470025"/>
          </a:xfrm>
        </p:spPr>
        <p:txBody>
          <a:bodyPr anchor="b">
            <a:normAutofit/>
          </a:bodyPr>
          <a:lstStyle>
            <a:lvl1pPr algn="r">
              <a:defRPr sz="4400"/>
            </a:lvl1pPr>
          </a:lstStyle>
          <a:p>
            <a:r>
              <a:rPr kumimoji="0" lang="nl-NL" smtClean="0"/>
              <a:t>Klik om de stijl te bewerken</a:t>
            </a:r>
            <a:endParaRPr kumimoji="0" lang="en-US"/>
          </a:p>
        </p:txBody>
      </p:sp>
      <p:sp>
        <p:nvSpPr>
          <p:cNvPr id="9" name="Ondertitel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a:xfrm>
            <a:off x="1371600" y="6012656"/>
            <a:ext cx="5791200" cy="365125"/>
          </a:xfrm>
        </p:spPr>
        <p:txBody>
          <a:bodyPr tIns="0" bIns="0" anchor="t"/>
          <a:lstStyle>
            <a:lvl1pPr algn="r">
              <a:defRPr sz="1000"/>
            </a:lvl1pPr>
          </a:lstStyle>
          <a:p>
            <a:fld id="{384E483B-0D56-4345-B6D9-B6FA0B326701}" type="datetimeFigureOut">
              <a:rPr lang="nl-NL" smtClean="0"/>
              <a:pPr/>
              <a:t>7-1-2013</a:t>
            </a:fld>
            <a:endParaRPr lang="nl-NL"/>
          </a:p>
        </p:txBody>
      </p:sp>
      <p:sp>
        <p:nvSpPr>
          <p:cNvPr id="17" name="Tijdelijke aanduiding voor voettekst 16"/>
          <p:cNvSpPr>
            <a:spLocks noGrp="1"/>
          </p:cNvSpPr>
          <p:nvPr>
            <p:ph type="ftr" sz="quarter" idx="11"/>
          </p:nvPr>
        </p:nvSpPr>
        <p:spPr>
          <a:xfrm>
            <a:off x="1371600" y="5650704"/>
            <a:ext cx="5791200" cy="365125"/>
          </a:xfrm>
        </p:spPr>
        <p:txBody>
          <a:bodyPr tIns="0" bIns="0" anchor="b"/>
          <a:lstStyle>
            <a:lvl1pPr algn="r">
              <a:defRPr sz="1100"/>
            </a:lvl1pPr>
          </a:lstStyle>
          <a:p>
            <a:endParaRPr lang="nl-NL"/>
          </a:p>
        </p:txBody>
      </p:sp>
      <p:sp>
        <p:nvSpPr>
          <p:cNvPr id="29" name="Tijdelijke aanduiding voor dianumm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9BFFEA63-AC4D-4922-8B16-0128C7120C2B}"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384E483B-0D56-4345-B6D9-B6FA0B326701}" type="datetimeFigureOut">
              <a:rPr lang="nl-NL" smtClean="0"/>
              <a:pPr/>
              <a:t>7-1-2013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BFFEA63-AC4D-4922-8B16-0128C7120C2B}"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81800" y="381000"/>
            <a:ext cx="1905000" cy="5486400"/>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381000"/>
            <a:ext cx="6248400" cy="5486400"/>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384E483B-0D56-4345-B6D9-B6FA0B326701}" type="datetimeFigureOut">
              <a:rPr lang="nl-NL" smtClean="0"/>
              <a:pPr/>
              <a:t>7-1-2013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BFFEA63-AC4D-4922-8B16-0128C7120C2B}"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457200" y="267494"/>
            <a:ext cx="8229600" cy="1399032"/>
          </a:xfrm>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a:xfrm>
            <a:off x="457200" y="1882808"/>
            <a:ext cx="82296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a:xfrm>
            <a:off x="4791456" y="6480048"/>
            <a:ext cx="2133600" cy="301752"/>
          </a:xfrm>
        </p:spPr>
        <p:txBody>
          <a:bodyPr/>
          <a:lstStyle/>
          <a:p>
            <a:fld id="{384E483B-0D56-4345-B6D9-B6FA0B326701}" type="datetimeFigureOut">
              <a:rPr lang="nl-NL" smtClean="0"/>
              <a:pPr/>
              <a:t>7-1-2013</a:t>
            </a:fld>
            <a:endParaRPr lang="nl-NL"/>
          </a:p>
        </p:txBody>
      </p:sp>
      <p:sp>
        <p:nvSpPr>
          <p:cNvPr id="5" name="Tijdelijke aanduiding voor voettekst 4"/>
          <p:cNvSpPr>
            <a:spLocks noGrp="1"/>
          </p:cNvSpPr>
          <p:nvPr>
            <p:ph type="ftr" sz="quarter" idx="11"/>
          </p:nvPr>
        </p:nvSpPr>
        <p:spPr>
          <a:xfrm>
            <a:off x="457200" y="6480969"/>
            <a:ext cx="4260056" cy="300831"/>
          </a:xfrm>
        </p:spPr>
        <p:txBody>
          <a:bodyPr/>
          <a:lstStyle/>
          <a:p>
            <a:endParaRPr lang="nl-NL"/>
          </a:p>
        </p:txBody>
      </p:sp>
      <p:sp>
        <p:nvSpPr>
          <p:cNvPr id="6" name="Tijdelijke aanduiding voor dianummer 5"/>
          <p:cNvSpPr>
            <a:spLocks noGrp="1"/>
          </p:cNvSpPr>
          <p:nvPr>
            <p:ph type="sldNum" sz="quarter" idx="12"/>
          </p:nvPr>
        </p:nvSpPr>
        <p:spPr/>
        <p:txBody>
          <a:bodyPr/>
          <a:lstStyle/>
          <a:p>
            <a:fld id="{9BFFEA63-AC4D-4922-8B16-0128C7120C2B}"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2">
        <a:schemeClr val="bg1"/>
      </p:bgRef>
    </p:bg>
    <p:spTree>
      <p:nvGrpSpPr>
        <p:cNvPr id="1" name=""/>
        <p:cNvGrpSpPr/>
        <p:nvPr/>
      </p:nvGrpSpPr>
      <p:grpSpPr>
        <a:xfrm>
          <a:off x="0" y="0"/>
          <a:ext cx="0" cy="0"/>
          <a:chOff x="0" y="0"/>
          <a:chExt cx="0" cy="0"/>
        </a:xfrm>
      </p:grpSpPr>
      <p:sp>
        <p:nvSpPr>
          <p:cNvPr id="9" name="Rechthoekige driehoek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Gelijkbenige driehoek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Tijdelijke aanduiding voor datum 3"/>
          <p:cNvSpPr>
            <a:spLocks noGrp="1"/>
          </p:cNvSpPr>
          <p:nvPr>
            <p:ph type="dt" sz="half" idx="10"/>
          </p:nvPr>
        </p:nvSpPr>
        <p:spPr>
          <a:xfrm>
            <a:off x="6955632" y="6477000"/>
            <a:ext cx="2133600" cy="304800"/>
          </a:xfrm>
        </p:spPr>
        <p:txBody>
          <a:bodyPr/>
          <a:lstStyle/>
          <a:p>
            <a:fld id="{384E483B-0D56-4345-B6D9-B6FA0B326701}" type="datetimeFigureOut">
              <a:rPr lang="nl-NL" smtClean="0"/>
              <a:pPr/>
              <a:t>7-1-2013</a:t>
            </a:fld>
            <a:endParaRPr lang="nl-NL"/>
          </a:p>
        </p:txBody>
      </p:sp>
      <p:sp>
        <p:nvSpPr>
          <p:cNvPr id="5" name="Tijdelijke aanduiding voor voettekst 4"/>
          <p:cNvSpPr>
            <a:spLocks noGrp="1"/>
          </p:cNvSpPr>
          <p:nvPr>
            <p:ph type="ftr" sz="quarter" idx="11"/>
          </p:nvPr>
        </p:nvSpPr>
        <p:spPr>
          <a:xfrm>
            <a:off x="2619376" y="6480969"/>
            <a:ext cx="4260056" cy="300831"/>
          </a:xfrm>
        </p:spPr>
        <p:txBody>
          <a:bodyPr/>
          <a:lstStyle/>
          <a:p>
            <a:endParaRPr lang="nl-NL"/>
          </a:p>
        </p:txBody>
      </p:sp>
      <p:sp>
        <p:nvSpPr>
          <p:cNvPr id="6" name="Tijdelijke aanduiding voor dianummer 5"/>
          <p:cNvSpPr>
            <a:spLocks noGrp="1"/>
          </p:cNvSpPr>
          <p:nvPr>
            <p:ph type="sldNum" sz="quarter" idx="12"/>
          </p:nvPr>
        </p:nvSpPr>
        <p:spPr>
          <a:xfrm>
            <a:off x="8451056" y="809624"/>
            <a:ext cx="502920" cy="300831"/>
          </a:xfrm>
        </p:spPr>
        <p:txBody>
          <a:bodyPr/>
          <a:lstStyle/>
          <a:p>
            <a:fld id="{9BFFEA63-AC4D-4922-8B16-0128C7120C2B}" type="slidenum">
              <a:rPr lang="nl-NL" smtClean="0"/>
              <a:pPr/>
              <a:t>‹nr.›</a:t>
            </a:fld>
            <a:endParaRPr lang="nl-NL"/>
          </a:p>
        </p:txBody>
      </p:sp>
      <p:cxnSp>
        <p:nvCxnSpPr>
          <p:cNvPr id="11" name="Rechte verbindingslijn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Rechte verbindingslijn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el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marL="0" algn="l">
              <a:defRPr/>
            </a:lvl1p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a:xfrm>
            <a:off x="4791456" y="6480969"/>
            <a:ext cx="2133600" cy="301752"/>
          </a:xfrm>
        </p:spPr>
        <p:txBody>
          <a:bodyPr/>
          <a:lstStyle/>
          <a:p>
            <a:fld id="{384E483B-0D56-4345-B6D9-B6FA0B326701}" type="datetimeFigureOut">
              <a:rPr lang="nl-NL" smtClean="0"/>
              <a:pPr/>
              <a:t>7-1-2013</a:t>
            </a:fld>
            <a:endParaRPr lang="nl-NL"/>
          </a:p>
        </p:txBody>
      </p:sp>
      <p:sp>
        <p:nvSpPr>
          <p:cNvPr id="6" name="Tijdelijke aanduiding voor voettekst 5"/>
          <p:cNvSpPr>
            <a:spLocks noGrp="1"/>
          </p:cNvSpPr>
          <p:nvPr>
            <p:ph type="ftr" sz="quarter" idx="11"/>
          </p:nvPr>
        </p:nvSpPr>
        <p:spPr>
          <a:xfrm>
            <a:off x="457200" y="6480969"/>
            <a:ext cx="4260056" cy="301752"/>
          </a:xfrm>
        </p:spPr>
        <p:txBody>
          <a:bodyPr/>
          <a:lstStyle/>
          <a:p>
            <a:endParaRPr lang="nl-NL"/>
          </a:p>
        </p:txBody>
      </p:sp>
      <p:sp>
        <p:nvSpPr>
          <p:cNvPr id="7" name="Tijdelijke aanduiding voor dianummer 6"/>
          <p:cNvSpPr>
            <a:spLocks noGrp="1"/>
          </p:cNvSpPr>
          <p:nvPr>
            <p:ph type="sldNum" sz="quarter" idx="12"/>
          </p:nvPr>
        </p:nvSpPr>
        <p:spPr>
          <a:xfrm>
            <a:off x="7589520" y="6480969"/>
            <a:ext cx="502920" cy="301752"/>
          </a:xfrm>
        </p:spPr>
        <p:txBody>
          <a:bodyPr/>
          <a:lstStyle/>
          <a:p>
            <a:fld id="{9BFFEA63-AC4D-4922-8B16-0128C7120C2B}"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a:xfrm>
            <a:off x="4791456" y="6480969"/>
            <a:ext cx="2130552" cy="301752"/>
          </a:xfrm>
        </p:spPr>
        <p:txBody>
          <a:bodyPr/>
          <a:lstStyle/>
          <a:p>
            <a:fld id="{384E483B-0D56-4345-B6D9-B6FA0B326701}" type="datetimeFigureOut">
              <a:rPr lang="nl-NL" smtClean="0"/>
              <a:pPr/>
              <a:t>7-1-2013</a:t>
            </a:fld>
            <a:endParaRPr lang="nl-NL"/>
          </a:p>
        </p:txBody>
      </p:sp>
      <p:sp>
        <p:nvSpPr>
          <p:cNvPr id="8" name="Tijdelijke aanduiding voor voettekst 7"/>
          <p:cNvSpPr>
            <a:spLocks noGrp="1"/>
          </p:cNvSpPr>
          <p:nvPr>
            <p:ph type="ftr" sz="quarter" idx="11"/>
          </p:nvPr>
        </p:nvSpPr>
        <p:spPr>
          <a:xfrm>
            <a:off x="457200" y="6480969"/>
            <a:ext cx="4261104" cy="301752"/>
          </a:xfrm>
        </p:spPr>
        <p:txBody>
          <a:bodyPr/>
          <a:lstStyle/>
          <a:p>
            <a:endParaRPr lang="nl-NL"/>
          </a:p>
        </p:txBody>
      </p:sp>
      <p:sp>
        <p:nvSpPr>
          <p:cNvPr id="9" name="Tijdelijke aanduiding voor dianummer 8"/>
          <p:cNvSpPr>
            <a:spLocks noGrp="1"/>
          </p:cNvSpPr>
          <p:nvPr>
            <p:ph type="sldNum" sz="quarter" idx="12"/>
          </p:nvPr>
        </p:nvSpPr>
        <p:spPr>
          <a:xfrm>
            <a:off x="7589520" y="6483096"/>
            <a:ext cx="502920" cy="301752"/>
          </a:xfrm>
        </p:spPr>
        <p:txBody>
          <a:bodyPr/>
          <a:lstStyle>
            <a:lvl1pPr algn="ctr">
              <a:defRPr/>
            </a:lvl1pPr>
          </a:lstStyle>
          <a:p>
            <a:fld id="{9BFFEA63-AC4D-4922-8B16-0128C7120C2B}" type="slidenum">
              <a:rPr lang="nl-NL" smtClean="0"/>
              <a:pPr/>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b="0"/>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384E483B-0D56-4345-B6D9-B6FA0B326701}" type="datetimeFigureOut">
              <a:rPr lang="nl-NL" smtClean="0"/>
              <a:pPr/>
              <a:t>7-1-2013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BFFEA63-AC4D-4922-8B16-0128C7120C2B}"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a:xfrm>
            <a:off x="4791456" y="6480969"/>
            <a:ext cx="2133600" cy="301752"/>
          </a:xfrm>
        </p:spPr>
        <p:txBody>
          <a:bodyPr/>
          <a:lstStyle/>
          <a:p>
            <a:fld id="{384E483B-0D56-4345-B6D9-B6FA0B326701}" type="datetimeFigureOut">
              <a:rPr lang="nl-NL" smtClean="0"/>
              <a:pPr/>
              <a:t>7-1-2013</a:t>
            </a:fld>
            <a:endParaRPr lang="nl-NL"/>
          </a:p>
        </p:txBody>
      </p:sp>
      <p:sp>
        <p:nvSpPr>
          <p:cNvPr id="3" name="Tijdelijke aanduiding voor voettekst 2"/>
          <p:cNvSpPr>
            <a:spLocks noGrp="1"/>
          </p:cNvSpPr>
          <p:nvPr>
            <p:ph type="ftr" sz="quarter" idx="11"/>
          </p:nvPr>
        </p:nvSpPr>
        <p:spPr>
          <a:xfrm>
            <a:off x="457200" y="6481890"/>
            <a:ext cx="4260056" cy="300831"/>
          </a:xfrm>
        </p:spPr>
        <p:txBody>
          <a:bodyPr/>
          <a:lstStyle/>
          <a:p>
            <a:endParaRPr lang="nl-NL"/>
          </a:p>
        </p:txBody>
      </p:sp>
      <p:sp>
        <p:nvSpPr>
          <p:cNvPr id="4" name="Tijdelijke aanduiding voor dianummer 3"/>
          <p:cNvSpPr>
            <a:spLocks noGrp="1"/>
          </p:cNvSpPr>
          <p:nvPr>
            <p:ph type="sldNum" sz="quarter" idx="12"/>
          </p:nvPr>
        </p:nvSpPr>
        <p:spPr>
          <a:xfrm>
            <a:off x="7589520" y="6480969"/>
            <a:ext cx="502920" cy="301752"/>
          </a:xfrm>
        </p:spPr>
        <p:txBody>
          <a:bodyPr/>
          <a:lstStyle/>
          <a:p>
            <a:fld id="{9BFFEA63-AC4D-4922-8B16-0128C7120C2B}"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a:xfrm>
            <a:off x="6278976" y="6556248"/>
            <a:ext cx="2133600" cy="301752"/>
          </a:xfrm>
        </p:spPr>
        <p:txBody>
          <a:bodyPr/>
          <a:lstStyle>
            <a:lvl1pPr>
              <a:defRPr sz="900"/>
            </a:lvl1pPr>
          </a:lstStyle>
          <a:p>
            <a:fld id="{384E483B-0D56-4345-B6D9-B6FA0B326701}" type="datetimeFigureOut">
              <a:rPr lang="nl-NL" smtClean="0"/>
              <a:pPr/>
              <a:t>7-1-2013</a:t>
            </a:fld>
            <a:endParaRPr lang="nl-NL"/>
          </a:p>
        </p:txBody>
      </p:sp>
      <p:sp>
        <p:nvSpPr>
          <p:cNvPr id="6" name="Tijdelijke aanduiding voor voettekst 5"/>
          <p:cNvSpPr>
            <a:spLocks noGrp="1"/>
          </p:cNvSpPr>
          <p:nvPr>
            <p:ph type="ftr" sz="quarter" idx="11"/>
          </p:nvPr>
        </p:nvSpPr>
        <p:spPr>
          <a:xfrm>
            <a:off x="1135856" y="6556248"/>
            <a:ext cx="5143120" cy="301752"/>
          </a:xfrm>
        </p:spPr>
        <p:txBody>
          <a:bodyPr/>
          <a:lstStyle>
            <a:lvl1pPr>
              <a:defRPr sz="900"/>
            </a:lvl1pPr>
          </a:lstStyle>
          <a:p>
            <a:endParaRPr lang="nl-NL"/>
          </a:p>
        </p:txBody>
      </p:sp>
      <p:sp>
        <p:nvSpPr>
          <p:cNvPr id="7" name="Tijdelijke aanduiding voor dianummer 6"/>
          <p:cNvSpPr>
            <a:spLocks noGrp="1"/>
          </p:cNvSpPr>
          <p:nvPr>
            <p:ph type="sldNum" sz="quarter" idx="12"/>
          </p:nvPr>
        </p:nvSpPr>
        <p:spPr>
          <a:xfrm>
            <a:off x="8410576" y="6556248"/>
            <a:ext cx="502920" cy="301752"/>
          </a:xfrm>
        </p:spPr>
        <p:txBody>
          <a:bodyPr/>
          <a:lstStyle>
            <a:lvl1pPr>
              <a:defRPr sz="900"/>
            </a:lvl1pPr>
          </a:lstStyle>
          <a:p>
            <a:fld id="{9BFFEA63-AC4D-4922-8B16-0128C7120C2B}" type="slidenum">
              <a:rPr lang="nl-NL" smtClean="0"/>
              <a:pPr/>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a:xfrm>
            <a:off x="6108192" y="6556248"/>
            <a:ext cx="2103120" cy="301752"/>
          </a:xfrm>
        </p:spPr>
        <p:txBody>
          <a:bodyPr/>
          <a:lstStyle>
            <a:lvl1pPr>
              <a:defRPr sz="900"/>
            </a:lvl1pPr>
          </a:lstStyle>
          <a:p>
            <a:fld id="{384E483B-0D56-4345-B6D9-B6FA0B326701}" type="datetimeFigureOut">
              <a:rPr lang="nl-NL" smtClean="0"/>
              <a:pPr/>
              <a:t>7-1-2013</a:t>
            </a:fld>
            <a:endParaRPr lang="nl-NL"/>
          </a:p>
        </p:txBody>
      </p:sp>
      <p:sp>
        <p:nvSpPr>
          <p:cNvPr id="6" name="Tijdelijke aanduiding voor voettekst 5"/>
          <p:cNvSpPr>
            <a:spLocks noGrp="1"/>
          </p:cNvSpPr>
          <p:nvPr>
            <p:ph type="ftr" sz="quarter" idx="11"/>
          </p:nvPr>
        </p:nvSpPr>
        <p:spPr>
          <a:xfrm>
            <a:off x="1170432" y="6557169"/>
            <a:ext cx="4948072" cy="301752"/>
          </a:xfrm>
        </p:spPr>
        <p:txBody>
          <a:bodyPr/>
          <a:lstStyle>
            <a:lvl1pPr>
              <a:defRPr sz="900"/>
            </a:lvl1pPr>
          </a:lstStyle>
          <a:p>
            <a:endParaRPr lang="nl-NL"/>
          </a:p>
        </p:txBody>
      </p:sp>
      <p:sp>
        <p:nvSpPr>
          <p:cNvPr id="7" name="Tijdelijke aanduiding voor dianummer 6"/>
          <p:cNvSpPr>
            <a:spLocks noGrp="1"/>
          </p:cNvSpPr>
          <p:nvPr>
            <p:ph type="sldNum" sz="quarter" idx="12"/>
          </p:nvPr>
        </p:nvSpPr>
        <p:spPr>
          <a:xfrm>
            <a:off x="8217192" y="6556248"/>
            <a:ext cx="365760" cy="301752"/>
          </a:xfrm>
        </p:spPr>
        <p:txBody>
          <a:bodyPr/>
          <a:lstStyle>
            <a:lvl1pPr algn="ctr">
              <a:defRPr sz="900"/>
            </a:lvl1pPr>
          </a:lstStyle>
          <a:p>
            <a:fld id="{9BFFEA63-AC4D-4922-8B16-0128C7120C2B}" type="slidenum">
              <a:rPr lang="nl-NL" smtClean="0"/>
              <a:pPr/>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echthoekige driehoek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Rechte verbindingslijn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Rechte verbindingslijn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jdelijke aanduiding voor titel 21"/>
          <p:cNvSpPr>
            <a:spLocks noGrp="1"/>
          </p:cNvSpPr>
          <p:nvPr>
            <p:ph type="title"/>
          </p:nvPr>
        </p:nvSpPr>
        <p:spPr>
          <a:xfrm>
            <a:off x="457200" y="267494"/>
            <a:ext cx="8229600" cy="1399032"/>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84E483B-0D56-4345-B6D9-B6FA0B326701}" type="datetimeFigureOut">
              <a:rPr lang="nl-NL" smtClean="0"/>
              <a:pPr/>
              <a:t>7-1-2013</a:t>
            </a:fld>
            <a:endParaRPr lang="nl-NL"/>
          </a:p>
        </p:txBody>
      </p:sp>
      <p:sp>
        <p:nvSpPr>
          <p:cNvPr id="3" name="Tijdelijke aanduiding voor voettekst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nl-NL"/>
          </a:p>
        </p:txBody>
      </p:sp>
      <p:sp>
        <p:nvSpPr>
          <p:cNvPr id="23" name="Tijdelijke aanduiding voor dianumm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9BFFEA63-AC4D-4922-8B16-0128C7120C2B}" type="slidenum">
              <a:rPr lang="nl-NL" smtClean="0"/>
              <a:pPr/>
              <a:t>‹nr.›</a:t>
            </a:fld>
            <a:endParaRPr lang="nl-NL"/>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pPr algn="ctr"/>
            <a:r>
              <a:rPr lang="nl-NL" sz="4800" b="1" dirty="0" smtClean="0"/>
              <a:t>Spellenboek buitenschoolse opvang</a:t>
            </a:r>
            <a:endParaRPr lang="nl-NL" sz="4800" b="1" dirty="0"/>
          </a:p>
        </p:txBody>
      </p:sp>
      <p:sp>
        <p:nvSpPr>
          <p:cNvPr id="3" name="Ondertitel 2"/>
          <p:cNvSpPr>
            <a:spLocks noGrp="1"/>
          </p:cNvSpPr>
          <p:nvPr>
            <p:ph type="subTitle" idx="1"/>
          </p:nvPr>
        </p:nvSpPr>
        <p:spPr>
          <a:xfrm>
            <a:off x="500034" y="3643314"/>
            <a:ext cx="8062912" cy="1752600"/>
          </a:xfrm>
        </p:spPr>
        <p:txBody>
          <a:bodyPr>
            <a:normAutofit fontScale="92500" lnSpcReduction="10000"/>
          </a:bodyPr>
          <a:lstStyle/>
          <a:p>
            <a:pPr algn="l"/>
            <a:r>
              <a:rPr lang="nl-NL" b="1" u="sng" dirty="0" smtClean="0"/>
              <a:t>Ontwerpers:</a:t>
            </a:r>
          </a:p>
          <a:p>
            <a:pPr algn="l"/>
            <a:r>
              <a:rPr lang="nl-NL" b="1" dirty="0" smtClean="0"/>
              <a:t>Fleur van de Streek</a:t>
            </a:r>
          </a:p>
          <a:p>
            <a:pPr algn="l"/>
            <a:r>
              <a:rPr lang="nl-NL" b="1" dirty="0" smtClean="0"/>
              <a:t>Manon Buis</a:t>
            </a:r>
          </a:p>
          <a:p>
            <a:pPr algn="l"/>
            <a:r>
              <a:rPr lang="nl-NL" b="1" dirty="0" smtClean="0"/>
              <a:t>Danique Deen</a:t>
            </a:r>
          </a:p>
          <a:p>
            <a:endParaRPr lang="nl-NL" dirty="0"/>
          </a:p>
        </p:txBody>
      </p:sp>
      <p:pic>
        <p:nvPicPr>
          <p:cNvPr id="35843" name="Picture 3"/>
          <p:cNvPicPr>
            <a:picLocks noChangeAspect="1" noChangeArrowheads="1"/>
          </p:cNvPicPr>
          <p:nvPr/>
        </p:nvPicPr>
        <p:blipFill>
          <a:blip r:embed="rId3" cstate="print"/>
          <a:srcRect/>
          <a:stretch>
            <a:fillRect/>
          </a:stretch>
        </p:blipFill>
        <p:spPr bwMode="auto">
          <a:xfrm>
            <a:off x="5072066" y="2857496"/>
            <a:ext cx="2223567" cy="3137931"/>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Inhoud</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Waarom een spellenboek?</a:t>
            </a:r>
          </a:p>
          <a:p>
            <a:r>
              <a:rPr lang="nl-NL" dirty="0" smtClean="0"/>
              <a:t>Waar komen de verschillende spellen vandaan?</a:t>
            </a:r>
          </a:p>
          <a:p>
            <a:r>
              <a:rPr lang="nl-NL" dirty="0" smtClean="0"/>
              <a:t>Opbouw van het boek</a:t>
            </a:r>
          </a:p>
          <a:p>
            <a:r>
              <a:rPr lang="nl-NL" dirty="0" smtClean="0"/>
              <a:t>Uitleg per categorie</a:t>
            </a:r>
          </a:p>
          <a:p>
            <a:r>
              <a:rPr lang="nl-NL" dirty="0" smtClean="0"/>
              <a:t>Doorgeven van het boek </a:t>
            </a:r>
          </a:p>
          <a:p>
            <a:pPr>
              <a:buNone/>
            </a:pPr>
            <a:endParaRPr lang="nl-NL" dirty="0" smtClean="0"/>
          </a:p>
          <a:p>
            <a:pPr>
              <a:buNone/>
            </a:pPr>
            <a:r>
              <a:rPr lang="nl-NL" dirty="0" smtClean="0"/>
              <a:t>Tijd: 15 minuten </a:t>
            </a:r>
          </a:p>
          <a:p>
            <a:pPr>
              <a:buNone/>
            </a:pPr>
            <a:r>
              <a:rPr lang="nl-NL" dirty="0" smtClean="0"/>
              <a:t>Na afloop vragen a.u.b.  </a:t>
            </a:r>
          </a:p>
          <a:p>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spellenboek?</a:t>
            </a:r>
            <a:endParaRPr lang="nl-NL" dirty="0"/>
          </a:p>
        </p:txBody>
      </p:sp>
      <p:sp>
        <p:nvSpPr>
          <p:cNvPr id="3" name="Tijdelijke aanduiding voor inhoud 2"/>
          <p:cNvSpPr>
            <a:spLocks noGrp="1"/>
          </p:cNvSpPr>
          <p:nvPr>
            <p:ph idx="1"/>
          </p:nvPr>
        </p:nvSpPr>
        <p:spPr/>
        <p:txBody>
          <a:bodyPr/>
          <a:lstStyle/>
          <a:p>
            <a:r>
              <a:rPr lang="nl-NL" dirty="0" smtClean="0"/>
              <a:t>Buitenschoolse opvang komt opgang</a:t>
            </a:r>
          </a:p>
          <a:p>
            <a:r>
              <a:rPr lang="nl-NL" dirty="0" smtClean="0"/>
              <a:t>Hulp voor sportleiders</a:t>
            </a:r>
          </a:p>
          <a:p>
            <a:r>
              <a:rPr lang="nl-NL" dirty="0" smtClean="0"/>
              <a:t>Spellen met weinig materiaal </a:t>
            </a:r>
            <a:endParaRPr lang="nl-NL" dirty="0"/>
          </a:p>
        </p:txBody>
      </p:sp>
      <p:pic>
        <p:nvPicPr>
          <p:cNvPr id="4" name="il_fi" descr="http://blogimages.bloggen.be/tafelspringer/1017622-83d844069818be87d8a6776518eed9bc.jpg"/>
          <p:cNvPicPr/>
          <p:nvPr/>
        </p:nvPicPr>
        <p:blipFill>
          <a:blip r:embed="rId3" cstate="print"/>
          <a:srcRect/>
          <a:stretch>
            <a:fillRect/>
          </a:stretch>
        </p:blipFill>
        <p:spPr bwMode="auto">
          <a:xfrm>
            <a:off x="2357422" y="4143380"/>
            <a:ext cx="4063553" cy="1957589"/>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Waar komen de verschillende spellen vandaan?</a:t>
            </a:r>
            <a:endParaRPr lang="nl-NL" dirty="0"/>
          </a:p>
        </p:txBody>
      </p:sp>
      <p:sp>
        <p:nvSpPr>
          <p:cNvPr id="3" name="Tijdelijke aanduiding voor inhoud 2"/>
          <p:cNvSpPr>
            <a:spLocks noGrp="1"/>
          </p:cNvSpPr>
          <p:nvPr>
            <p:ph idx="1"/>
          </p:nvPr>
        </p:nvSpPr>
        <p:spPr/>
        <p:txBody>
          <a:bodyPr/>
          <a:lstStyle/>
          <a:p>
            <a:r>
              <a:rPr lang="nl-NL" dirty="0" smtClean="0"/>
              <a:t>Eigen ervaring</a:t>
            </a:r>
          </a:p>
          <a:p>
            <a:r>
              <a:rPr lang="nl-NL" dirty="0" smtClean="0"/>
              <a:t>Eigen creativiteit</a:t>
            </a:r>
          </a:p>
          <a:p>
            <a:r>
              <a:rPr lang="nl-NL" dirty="0" smtClean="0"/>
              <a:t>Inzicht door lesgeven op buitenschoolse opvang</a:t>
            </a:r>
          </a:p>
          <a:p>
            <a:r>
              <a:rPr lang="nl-NL" dirty="0" smtClean="0"/>
              <a:t>Internet </a:t>
            </a:r>
            <a:endParaRPr lang="nl-NL" dirty="0"/>
          </a:p>
        </p:txBody>
      </p:sp>
      <p:pic>
        <p:nvPicPr>
          <p:cNvPr id="5122" name="Picture 2" descr="http://www.dorpskerkbleiswijk.nl/sites/default/files/images/sporten.jpg"/>
          <p:cNvPicPr>
            <a:picLocks noChangeAspect="1" noChangeArrowheads="1"/>
          </p:cNvPicPr>
          <p:nvPr/>
        </p:nvPicPr>
        <p:blipFill>
          <a:blip r:embed="rId3" cstate="print"/>
          <a:srcRect/>
          <a:stretch>
            <a:fillRect/>
          </a:stretch>
        </p:blipFill>
        <p:spPr bwMode="auto">
          <a:xfrm>
            <a:off x="5357818" y="4000504"/>
            <a:ext cx="2928958" cy="23785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Opbouw van het boek </a:t>
            </a:r>
            <a:endParaRPr lang="nl-NL" dirty="0"/>
          </a:p>
        </p:txBody>
      </p:sp>
      <p:sp>
        <p:nvSpPr>
          <p:cNvPr id="3" name="Tijdelijke aanduiding voor inhoud 2"/>
          <p:cNvSpPr>
            <a:spLocks noGrp="1"/>
          </p:cNvSpPr>
          <p:nvPr>
            <p:ph idx="1"/>
          </p:nvPr>
        </p:nvSpPr>
        <p:spPr/>
        <p:txBody>
          <a:bodyPr/>
          <a:lstStyle/>
          <a:p>
            <a:r>
              <a:rPr lang="nl-NL" dirty="0" smtClean="0"/>
              <a:t>Verschillende categorieën</a:t>
            </a:r>
          </a:p>
          <a:p>
            <a:r>
              <a:rPr lang="nl-NL" dirty="0" smtClean="0"/>
              <a:t>Inhoudsopgave </a:t>
            </a:r>
          </a:p>
          <a:p>
            <a:r>
              <a:rPr lang="nl-NL" dirty="0" smtClean="0"/>
              <a:t>Alfabetische volgorde  </a:t>
            </a:r>
            <a:endParaRPr lang="nl-NL" dirty="0"/>
          </a:p>
        </p:txBody>
      </p:sp>
      <p:pic>
        <p:nvPicPr>
          <p:cNvPr id="5" name="Picture 2" descr="http://www.zwolsnieuws.nl/smartsite.net?id=16023"/>
          <p:cNvPicPr>
            <a:picLocks noChangeAspect="1" noChangeArrowheads="1"/>
          </p:cNvPicPr>
          <p:nvPr/>
        </p:nvPicPr>
        <p:blipFill>
          <a:blip r:embed="rId3" cstate="print"/>
          <a:srcRect/>
          <a:stretch>
            <a:fillRect/>
          </a:stretch>
        </p:blipFill>
        <p:spPr bwMode="auto">
          <a:xfrm>
            <a:off x="5143504" y="3429000"/>
            <a:ext cx="3571900" cy="304489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categorieën </a:t>
            </a:r>
            <a:endParaRPr lang="nl-NL" dirty="0"/>
          </a:p>
        </p:txBody>
      </p:sp>
      <p:sp>
        <p:nvSpPr>
          <p:cNvPr id="3" name="Tijdelijke aanduiding voor inhoud 2"/>
          <p:cNvSpPr>
            <a:spLocks noGrp="1"/>
          </p:cNvSpPr>
          <p:nvPr>
            <p:ph idx="1"/>
          </p:nvPr>
        </p:nvSpPr>
        <p:spPr>
          <a:xfrm>
            <a:off x="500034" y="1571612"/>
            <a:ext cx="8229600" cy="4572000"/>
          </a:xfrm>
        </p:spPr>
        <p:txBody>
          <a:bodyPr>
            <a:normAutofit lnSpcReduction="10000"/>
          </a:bodyPr>
          <a:lstStyle/>
          <a:p>
            <a:r>
              <a:rPr lang="nl-NL" dirty="0" smtClean="0"/>
              <a:t>Kennismakingsspellen</a:t>
            </a:r>
          </a:p>
          <a:p>
            <a:r>
              <a:rPr lang="nl-NL" dirty="0" smtClean="0"/>
              <a:t>Surinaamse </a:t>
            </a:r>
            <a:r>
              <a:rPr lang="nl-NL" dirty="0" err="1" smtClean="0"/>
              <a:t>fositeng</a:t>
            </a:r>
            <a:r>
              <a:rPr lang="nl-NL" dirty="0" smtClean="0"/>
              <a:t> </a:t>
            </a:r>
            <a:r>
              <a:rPr lang="nl-NL" dirty="0" err="1" smtClean="0"/>
              <a:t>prey</a:t>
            </a:r>
            <a:r>
              <a:rPr lang="nl-NL" dirty="0" smtClean="0"/>
              <a:t> </a:t>
            </a:r>
          </a:p>
          <a:p>
            <a:r>
              <a:rPr lang="nl-NL" dirty="0" smtClean="0"/>
              <a:t>Nederlandse volksspelen</a:t>
            </a:r>
          </a:p>
          <a:p>
            <a:r>
              <a:rPr lang="nl-NL" dirty="0" smtClean="0"/>
              <a:t>Tikspelen</a:t>
            </a:r>
          </a:p>
          <a:p>
            <a:r>
              <a:rPr lang="nl-NL" dirty="0" smtClean="0"/>
              <a:t>Balspelen </a:t>
            </a:r>
          </a:p>
          <a:p>
            <a:r>
              <a:rPr lang="nl-NL" dirty="0" smtClean="0"/>
              <a:t>Overloopspelen</a:t>
            </a:r>
          </a:p>
          <a:p>
            <a:r>
              <a:rPr lang="nl-NL" dirty="0" smtClean="0"/>
              <a:t>Verstopspelen</a:t>
            </a:r>
          </a:p>
          <a:p>
            <a:r>
              <a:rPr lang="nl-NL" dirty="0" smtClean="0"/>
              <a:t>Speurtochten</a:t>
            </a:r>
          </a:p>
          <a:p>
            <a:r>
              <a:rPr lang="nl-NL" dirty="0" smtClean="0"/>
              <a:t>Estafettes</a:t>
            </a:r>
          </a:p>
          <a:p>
            <a:endParaRPr lang="nl-NL" dirty="0" smtClean="0"/>
          </a:p>
          <a:p>
            <a:endParaRPr lang="nl-NL" dirty="0"/>
          </a:p>
        </p:txBody>
      </p:sp>
      <p:pic>
        <p:nvPicPr>
          <p:cNvPr id="4" name="il_fi" descr="http://www.peterschimmel.nl/plaatjes/voetbal.gif"/>
          <p:cNvPicPr/>
          <p:nvPr/>
        </p:nvPicPr>
        <p:blipFill>
          <a:blip r:embed="rId3" cstate="print"/>
          <a:srcRect/>
          <a:stretch>
            <a:fillRect/>
          </a:stretch>
        </p:blipFill>
        <p:spPr bwMode="auto">
          <a:xfrm>
            <a:off x="6000760" y="4071942"/>
            <a:ext cx="2000264" cy="192962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428596" y="1000084"/>
            <a:ext cx="8229600" cy="5857916"/>
          </a:xfrm>
        </p:spPr>
        <p:txBody>
          <a:bodyPr/>
          <a:lstStyle/>
          <a:p>
            <a:r>
              <a:rPr lang="nl-NL" dirty="0" smtClean="0"/>
              <a:t>Kringspelen</a:t>
            </a:r>
          </a:p>
          <a:p>
            <a:r>
              <a:rPr lang="nl-NL" dirty="0" smtClean="0"/>
              <a:t>Behendigheidsspelen</a:t>
            </a:r>
          </a:p>
          <a:p>
            <a:r>
              <a:rPr lang="nl-NL" dirty="0" smtClean="0"/>
              <a:t>Fysiek contact</a:t>
            </a:r>
          </a:p>
          <a:p>
            <a:r>
              <a:rPr lang="nl-NL" dirty="0" smtClean="0"/>
              <a:t>Ren/reageer spelen</a:t>
            </a:r>
          </a:p>
          <a:p>
            <a:r>
              <a:rPr lang="nl-NL" dirty="0" smtClean="0"/>
              <a:t>Grote spelen</a:t>
            </a:r>
          </a:p>
          <a:p>
            <a:r>
              <a:rPr lang="nl-NL" dirty="0" err="1" smtClean="0"/>
              <a:t>Teambuildingsspelen</a:t>
            </a:r>
            <a:endParaRPr lang="nl-NL" dirty="0" smtClean="0"/>
          </a:p>
          <a:p>
            <a:r>
              <a:rPr lang="nl-NL" smtClean="0"/>
              <a:t>Spelen </a:t>
            </a:r>
            <a:r>
              <a:rPr lang="nl-NL" dirty="0" smtClean="0"/>
              <a:t>voor binnen</a:t>
            </a:r>
          </a:p>
          <a:p>
            <a:r>
              <a:rPr lang="nl-NL" dirty="0" smtClean="0"/>
              <a:t>Liedjes </a:t>
            </a:r>
          </a:p>
          <a:p>
            <a:endParaRPr lang="nl-NL" dirty="0"/>
          </a:p>
        </p:txBody>
      </p:sp>
      <p:pic>
        <p:nvPicPr>
          <p:cNvPr id="5" name="il_fi" descr="http://ww2.skozok.nl/scholen/bergeijk/test/prbeatrix/groepen/plaatjes/de-kring.jpg"/>
          <p:cNvPicPr/>
          <p:nvPr/>
        </p:nvPicPr>
        <p:blipFill>
          <a:blip r:embed="rId2" cstate="print"/>
          <a:srcRect/>
          <a:stretch>
            <a:fillRect/>
          </a:stretch>
        </p:blipFill>
        <p:spPr bwMode="auto">
          <a:xfrm>
            <a:off x="5786446" y="2500306"/>
            <a:ext cx="2428892" cy="221457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Doorgeven van het boek </a:t>
            </a:r>
            <a:endParaRPr lang="nl-NL" dirty="0"/>
          </a:p>
        </p:txBody>
      </p:sp>
      <p:sp>
        <p:nvSpPr>
          <p:cNvPr id="3" name="Tijdelijke aanduiding voor inhoud 2"/>
          <p:cNvSpPr>
            <a:spLocks noGrp="1"/>
          </p:cNvSpPr>
          <p:nvPr>
            <p:ph idx="1"/>
          </p:nvPr>
        </p:nvSpPr>
        <p:spPr/>
        <p:txBody>
          <a:bodyPr/>
          <a:lstStyle/>
          <a:p>
            <a:r>
              <a:rPr lang="nl-NL" dirty="0" smtClean="0"/>
              <a:t>Per e-mail </a:t>
            </a:r>
          </a:p>
          <a:p>
            <a:r>
              <a:rPr lang="nl-NL" dirty="0" smtClean="0"/>
              <a:t>Voor scholen</a:t>
            </a:r>
          </a:p>
          <a:p>
            <a:r>
              <a:rPr lang="nl-NL" dirty="0" smtClean="0"/>
              <a:t>Buurthuizen</a:t>
            </a:r>
            <a:endParaRPr lang="nl-NL" dirty="0"/>
          </a:p>
        </p:txBody>
      </p:sp>
      <p:pic>
        <p:nvPicPr>
          <p:cNvPr id="4" name="il_fi" descr="http://www.clubs.nl/ClubsData/276383/incoming/zakdoekje.jpg1.jpg"/>
          <p:cNvPicPr/>
          <p:nvPr/>
        </p:nvPicPr>
        <p:blipFill>
          <a:blip r:embed="rId3" cstate="print"/>
          <a:srcRect/>
          <a:stretch>
            <a:fillRect/>
          </a:stretch>
        </p:blipFill>
        <p:spPr bwMode="auto">
          <a:xfrm>
            <a:off x="5786446" y="4286256"/>
            <a:ext cx="2643206" cy="183826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Zijn er nog vragen?</a:t>
            </a:r>
            <a:endParaRPr lang="nl-NL" dirty="0"/>
          </a:p>
        </p:txBody>
      </p:sp>
      <p:sp>
        <p:nvSpPr>
          <p:cNvPr id="3" name="Tijdelijke aanduiding voor inhoud 2"/>
          <p:cNvSpPr>
            <a:spLocks noGrp="1"/>
          </p:cNvSpPr>
          <p:nvPr>
            <p:ph idx="1"/>
          </p:nvPr>
        </p:nvSpPr>
        <p:spPr/>
        <p:txBody>
          <a:bodyPr/>
          <a:lstStyle/>
          <a:p>
            <a:endParaRPr lang="nl-NL" dirty="0"/>
          </a:p>
        </p:txBody>
      </p:sp>
      <p:pic>
        <p:nvPicPr>
          <p:cNvPr id="21506" name="Picture 2" descr="http://www.ashottofbeauty.nl/wp-content/uploads/2012/06/vraagteken1.png"/>
          <p:cNvPicPr>
            <a:picLocks noChangeAspect="1" noChangeArrowheads="1"/>
          </p:cNvPicPr>
          <p:nvPr/>
        </p:nvPicPr>
        <p:blipFill>
          <a:blip r:embed="rId3" cstate="print"/>
          <a:srcRect/>
          <a:stretch>
            <a:fillRect/>
          </a:stretch>
        </p:blipFill>
        <p:spPr bwMode="auto">
          <a:xfrm>
            <a:off x="2643174" y="2143116"/>
            <a:ext cx="3810000" cy="3810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79</TotalTime>
  <Words>452</Words>
  <Application>Microsoft Office PowerPoint</Application>
  <PresentationFormat>Diavoorstelling (4:3)</PresentationFormat>
  <Paragraphs>73</Paragraphs>
  <Slides>9</Slides>
  <Notes>8</Notes>
  <HiddenSlides>0</HiddenSlides>
  <MMClips>0</MMClips>
  <ScaleCrop>false</ScaleCrop>
  <HeadingPairs>
    <vt:vector size="4" baseType="variant">
      <vt:variant>
        <vt:lpstr>Thema</vt:lpstr>
      </vt:variant>
      <vt:variant>
        <vt:i4>1</vt:i4>
      </vt:variant>
      <vt:variant>
        <vt:lpstr>Diatitels</vt:lpstr>
      </vt:variant>
      <vt:variant>
        <vt:i4>9</vt:i4>
      </vt:variant>
    </vt:vector>
  </HeadingPairs>
  <TitlesOfParts>
    <vt:vector size="10" baseType="lpstr">
      <vt:lpstr>Verve</vt:lpstr>
      <vt:lpstr>Spellenboek buitenschoolse opvang</vt:lpstr>
      <vt:lpstr>Inhoud</vt:lpstr>
      <vt:lpstr>Waarom een spellenboek?</vt:lpstr>
      <vt:lpstr>Waar komen de verschillende spellen vandaan?</vt:lpstr>
      <vt:lpstr>Opbouw van het boek </vt:lpstr>
      <vt:lpstr>De categorieën </vt:lpstr>
      <vt:lpstr>Dia 7</vt:lpstr>
      <vt:lpstr>Doorgeven van het boek </vt:lpstr>
      <vt:lpstr>Zijn er nog vragen?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Spellenboek buitenschoolse opvang</dc:title>
  <dc:creator>Danique</dc:creator>
  <cp:lastModifiedBy>Fleur</cp:lastModifiedBy>
  <cp:revision>11</cp:revision>
  <dcterms:created xsi:type="dcterms:W3CDTF">2012-11-27T16:18:42Z</dcterms:created>
  <dcterms:modified xsi:type="dcterms:W3CDTF">2013-01-07T14:07:07Z</dcterms:modified>
</cp:coreProperties>
</file>