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9"/>
  </p:notesMasterIdLst>
  <p:sldIdLst>
    <p:sldId id="256" r:id="rId2"/>
    <p:sldId id="257" r:id="rId3"/>
    <p:sldId id="258" r:id="rId4"/>
    <p:sldId id="259" r:id="rId5"/>
    <p:sldId id="260" r:id="rId6"/>
    <p:sldId id="261" r:id="rId7"/>
    <p:sldId id="275" r:id="rId8"/>
    <p:sldId id="276" r:id="rId9"/>
    <p:sldId id="262" r:id="rId10"/>
    <p:sldId id="277" r:id="rId11"/>
    <p:sldId id="278" r:id="rId12"/>
    <p:sldId id="263" r:id="rId13"/>
    <p:sldId id="264" r:id="rId14"/>
    <p:sldId id="279" r:id="rId15"/>
    <p:sldId id="265" r:id="rId16"/>
    <p:sldId id="266" r:id="rId17"/>
    <p:sldId id="280" r:id="rId18"/>
    <p:sldId id="281" r:id="rId19"/>
    <p:sldId id="267" r:id="rId20"/>
    <p:sldId id="268" r:id="rId21"/>
    <p:sldId id="284" r:id="rId22"/>
    <p:sldId id="269" r:id="rId23"/>
    <p:sldId id="270" r:id="rId24"/>
    <p:sldId id="282" r:id="rId25"/>
    <p:sldId id="273" r:id="rId26"/>
    <p:sldId id="274" r:id="rId27"/>
    <p:sldId id="283" r:id="rId2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441" autoAdjust="0"/>
  </p:normalViewPr>
  <p:slideViewPr>
    <p:cSldViewPr>
      <p:cViewPr varScale="1">
        <p:scale>
          <a:sx n="47" d="100"/>
          <a:sy n="47" d="100"/>
        </p:scale>
        <p:origin x="-20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EE882F-A55C-4CE3-A6DC-A36822DBE3D3}" type="datetimeFigureOut">
              <a:rPr lang="nl-NL" smtClean="0"/>
              <a:pPr/>
              <a:t>10-1-2013</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54700C-7DAB-4E15-82CD-AC26B5F245C2}"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voedingscentrum.nl/nl/schijf-van-vijf/eet-gevarieerd.aspx" TargetMode="External"/><Relationship Id="rId7" Type="http://schemas.openxmlformats.org/officeDocument/2006/relationships/hyperlink" Target="http://www.voedingscentrum.nl/nl/schijf-van-vijf/eet-veilig.aspx"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www.voedingscentrum.nl/nl/schijf-van-vijf/eet-veel-groente-fruit-en-brood.aspx" TargetMode="External"/><Relationship Id="rId5" Type="http://schemas.openxmlformats.org/officeDocument/2006/relationships/hyperlink" Target="http://www.voedingscentrum.nl/nl/schijf-van-vijf/eet-minder-verzadigd-vet.aspx" TargetMode="External"/><Relationship Id="rId4" Type="http://schemas.openxmlformats.org/officeDocument/2006/relationships/hyperlink" Target="http://www.voedingscentrum.nl/nl/schijf-van-vijf/eet-niet-teveel-en-beweeg.aspx"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www.degezondheidswinkel.be/vitamines-5-ct.htm" TargetMode="External"/><Relationship Id="rId2" Type="http://schemas.openxmlformats.org/officeDocument/2006/relationships/slide" Target="../slides/slide21.xml"/><Relationship Id="rId1" Type="http://schemas.openxmlformats.org/officeDocument/2006/relationships/notesMaster" Target="../notesMasters/notesMaster1.xml"/><Relationship Id="rId4" Type="http://schemas.openxmlformats.org/officeDocument/2006/relationships/hyperlink" Target="http://www.degezondheidswinkel.be/mineralen-91-ctg.htm"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kern="1200" dirty="0" smtClean="0">
                <a:solidFill>
                  <a:schemeClr val="tx1"/>
                </a:solidFill>
                <a:latin typeface="+mn-lt"/>
                <a:ea typeface="+mn-ea"/>
                <a:cs typeface="+mn-cs"/>
              </a:rPr>
              <a:t>Bravo</a:t>
            </a:r>
            <a:r>
              <a:rPr lang="nl-NL" sz="1200" kern="1200" baseline="0" dirty="0" smtClean="0">
                <a:solidFill>
                  <a:schemeClr val="tx1"/>
                </a:solidFill>
                <a:latin typeface="+mn-lt"/>
                <a:ea typeface="+mn-ea"/>
                <a:cs typeface="+mn-cs"/>
              </a:rPr>
              <a:t> staat voor, Bewegen, Roken, Alcohol, Voeding en Ontspanning. Door middel van deze aspecten kan een leefstijl in kaart worden gebracht. </a:t>
            </a:r>
            <a:endParaRPr lang="nl-NL" sz="1200" kern="1200" dirty="0" smtClean="0">
              <a:solidFill>
                <a:schemeClr val="tx1"/>
              </a:solidFill>
              <a:latin typeface="+mn-lt"/>
              <a:ea typeface="+mn-ea"/>
              <a:cs typeface="+mn-cs"/>
            </a:endParaRPr>
          </a:p>
          <a:p>
            <a:r>
              <a:rPr lang="nl-NL" sz="1200" kern="1200" dirty="0" smtClean="0">
                <a:solidFill>
                  <a:schemeClr val="tx1"/>
                </a:solidFill>
                <a:latin typeface="+mn-lt"/>
                <a:ea typeface="+mn-ea"/>
                <a:cs typeface="+mn-cs"/>
              </a:rPr>
              <a:t>Een leefstijl is de manier van leven van een bepaald persoon of groep. Dit is inclusief de sociale relaties, kleding </a:t>
            </a:r>
            <a:r>
              <a:rPr lang="nl-NL" sz="1200" kern="1200" dirty="0" err="1" smtClean="0">
                <a:solidFill>
                  <a:schemeClr val="tx1"/>
                </a:solidFill>
                <a:latin typeface="+mn-lt"/>
                <a:ea typeface="+mn-ea"/>
                <a:cs typeface="+mn-cs"/>
              </a:rPr>
              <a:t>style</a:t>
            </a:r>
            <a:r>
              <a:rPr lang="nl-NL" sz="1200" kern="1200" dirty="0" smtClean="0">
                <a:solidFill>
                  <a:schemeClr val="tx1"/>
                </a:solidFill>
                <a:latin typeface="+mn-lt"/>
                <a:ea typeface="+mn-ea"/>
                <a:cs typeface="+mn-cs"/>
              </a:rPr>
              <a:t>, </a:t>
            </a:r>
            <a:r>
              <a:rPr lang="nl-NL" sz="1200" kern="1200" dirty="0" err="1" smtClean="0">
                <a:solidFill>
                  <a:schemeClr val="tx1"/>
                </a:solidFill>
                <a:latin typeface="+mn-lt"/>
                <a:ea typeface="+mn-ea"/>
                <a:cs typeface="+mn-cs"/>
              </a:rPr>
              <a:t>geloofs</a:t>
            </a:r>
            <a:r>
              <a:rPr lang="nl-NL" sz="1200" kern="1200" dirty="0" smtClean="0">
                <a:solidFill>
                  <a:schemeClr val="tx1"/>
                </a:solidFill>
                <a:latin typeface="+mn-lt"/>
                <a:ea typeface="+mn-ea"/>
                <a:cs typeface="+mn-cs"/>
              </a:rPr>
              <a:t> overtuiging etc.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Wij</a:t>
            </a:r>
            <a:r>
              <a:rPr lang="nl-NL" sz="1200" kern="1200" baseline="0" dirty="0" smtClean="0">
                <a:solidFill>
                  <a:schemeClr val="tx1"/>
                </a:solidFill>
                <a:latin typeface="+mn-lt"/>
                <a:ea typeface="+mn-ea"/>
                <a:cs typeface="+mn-cs"/>
              </a:rPr>
              <a:t> gaan jullie in deze presentatie het een en ander te vertellen over wat een gezonde leefstijl inhoudt, en wat je daar voor moet doen. Daarvoor zullen de verschillende BRAVO aspecten aan bod komen. </a:t>
            </a:r>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3</a:t>
            </a:fld>
            <a:endParaRPr lang="nl-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kern="1200" dirty="0" smtClean="0">
                <a:solidFill>
                  <a:schemeClr val="tx1"/>
                </a:solidFill>
                <a:latin typeface="+mn-lt"/>
                <a:ea typeface="+mn-ea"/>
                <a:cs typeface="+mn-cs"/>
              </a:rPr>
              <a:t>Voor iedereen, dus ook voor sporters, is eten volgens de Schijf van vijf de beste optie. Daarmee kies je voor gezonde producten, voldoende variatie en uitgebalanceerde porties.</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a:r>
            <a:br>
              <a:rPr lang="nl-NL" sz="1200" kern="1200" dirty="0" smtClean="0">
                <a:solidFill>
                  <a:schemeClr val="tx1"/>
                </a:solidFill>
                <a:latin typeface="+mn-lt"/>
                <a:ea typeface="+mn-ea"/>
                <a:cs typeface="+mn-cs"/>
              </a:rPr>
            </a:br>
            <a:r>
              <a:rPr lang="nl-NL" sz="1200" u="sng" kern="1200" dirty="0" smtClean="0">
                <a:solidFill>
                  <a:schemeClr val="tx1"/>
                </a:solidFill>
                <a:latin typeface="+mn-lt"/>
                <a:ea typeface="+mn-ea"/>
                <a:cs typeface="+mn-cs"/>
              </a:rPr>
              <a:t>Eet je als sporter volgens de Schijf van Vijf, dan levert dat je</a:t>
            </a:r>
            <a:r>
              <a:rPr lang="nl-NL" sz="1200" kern="1200" dirty="0" smtClean="0">
                <a:solidFill>
                  <a:schemeClr val="tx1"/>
                </a:solidFill>
                <a:latin typeface="+mn-lt"/>
                <a:ea typeface="+mn-ea"/>
                <a:cs typeface="+mn-cs"/>
              </a:rPr>
              <a:t>:</a:t>
            </a:r>
          </a:p>
          <a:p>
            <a:pPr lvl="0"/>
            <a:r>
              <a:rPr lang="nl-NL" sz="1200" kern="1200" dirty="0" smtClean="0">
                <a:solidFill>
                  <a:schemeClr val="tx1"/>
                </a:solidFill>
                <a:latin typeface="+mn-lt"/>
                <a:ea typeface="+mn-ea"/>
                <a:cs typeface="+mn-cs"/>
              </a:rPr>
              <a:t>Energie </a:t>
            </a:r>
          </a:p>
          <a:p>
            <a:pPr lvl="0"/>
            <a:r>
              <a:rPr lang="nl-NL" sz="1200" kern="1200" dirty="0" smtClean="0">
                <a:solidFill>
                  <a:schemeClr val="tx1"/>
                </a:solidFill>
                <a:latin typeface="+mn-lt"/>
                <a:ea typeface="+mn-ea"/>
                <a:cs typeface="+mn-cs"/>
              </a:rPr>
              <a:t>Betere prestaties </a:t>
            </a:r>
          </a:p>
          <a:p>
            <a:pPr lvl="0"/>
            <a:r>
              <a:rPr lang="nl-NL" sz="1200" kern="1200" dirty="0" smtClean="0">
                <a:solidFill>
                  <a:schemeClr val="tx1"/>
                </a:solidFill>
                <a:latin typeface="+mn-lt"/>
                <a:ea typeface="+mn-ea"/>
                <a:cs typeface="+mn-cs"/>
              </a:rPr>
              <a:t>Sneller herstel  </a:t>
            </a:r>
          </a:p>
          <a:p>
            <a:r>
              <a:rPr lang="nl-NL" sz="1200" kern="1200" dirty="0" smtClean="0">
                <a:solidFill>
                  <a:schemeClr val="tx1"/>
                </a:solidFill>
                <a:latin typeface="+mn-lt"/>
                <a:ea typeface="+mn-ea"/>
                <a:cs typeface="+mn-cs"/>
              </a:rPr>
              <a:t>Alleen voor sporters die minimaal 3 keer per week trainen, gedurende 1-2 uur, kan een persoonlijk advies van de (sport)diëtist zinvol zijn.</a:t>
            </a:r>
          </a:p>
          <a:p>
            <a:r>
              <a:rPr lang="nl-NL" sz="1200" u="sng" kern="1200" dirty="0" smtClean="0">
                <a:solidFill>
                  <a:schemeClr val="tx1"/>
                </a:solidFill>
                <a:latin typeface="+mn-lt"/>
                <a:ea typeface="+mn-ea"/>
                <a:cs typeface="+mn-cs"/>
              </a:rPr>
              <a:t/>
            </a:r>
            <a:br>
              <a:rPr lang="nl-NL" sz="1200" u="sng" kern="1200" dirty="0" smtClean="0">
                <a:solidFill>
                  <a:schemeClr val="tx1"/>
                </a:solidFill>
                <a:latin typeface="+mn-lt"/>
                <a:ea typeface="+mn-ea"/>
                <a:cs typeface="+mn-cs"/>
              </a:rPr>
            </a:br>
            <a:r>
              <a:rPr lang="nl-NL" sz="1200" u="sng" kern="1200" dirty="0" smtClean="0">
                <a:solidFill>
                  <a:schemeClr val="tx1"/>
                </a:solidFill>
                <a:latin typeface="+mn-lt"/>
                <a:ea typeface="+mn-ea"/>
                <a:cs typeface="+mn-cs"/>
              </a:rPr>
              <a:t>De 5 regels</a:t>
            </a:r>
            <a:r>
              <a:rPr lang="nl-NL" sz="1200" b="1" u="sng" kern="1200" dirty="0" smtClean="0">
                <a:solidFill>
                  <a:schemeClr val="tx1"/>
                </a:solidFill>
                <a:latin typeface="+mn-lt"/>
                <a:ea typeface="+mn-ea"/>
                <a:cs typeface="+mn-cs"/>
              </a:rPr>
              <a:t> </a:t>
            </a:r>
            <a:r>
              <a:rPr lang="nl-NL" sz="1200" u="sng" kern="1200" dirty="0" smtClean="0">
                <a:solidFill>
                  <a:schemeClr val="tx1"/>
                </a:solidFill>
                <a:latin typeface="+mn-lt"/>
                <a:ea typeface="+mn-ea"/>
                <a:cs typeface="+mn-cs"/>
              </a:rPr>
              <a:t>Van de Schijf van Vijf:</a:t>
            </a:r>
            <a:br>
              <a:rPr lang="nl-NL" sz="1200" u="sng" kern="1200" dirty="0" smtClean="0">
                <a:solidFill>
                  <a:schemeClr val="tx1"/>
                </a:solidFill>
                <a:latin typeface="+mn-lt"/>
                <a:ea typeface="+mn-ea"/>
                <a:cs typeface="+mn-cs"/>
              </a:rPr>
            </a:br>
            <a:r>
              <a:rPr lang="nl-NL" sz="1200" u="sng" kern="1200" dirty="0" smtClean="0">
                <a:solidFill>
                  <a:schemeClr val="tx1"/>
                </a:solidFill>
                <a:latin typeface="+mn-lt"/>
                <a:ea typeface="+mn-ea"/>
                <a:cs typeface="+mn-cs"/>
              </a:rPr>
              <a:t>* </a:t>
            </a:r>
            <a:r>
              <a:rPr lang="nl-NL" sz="1200" u="sng" strike="noStrike" kern="1200" dirty="0" smtClean="0">
                <a:solidFill>
                  <a:schemeClr val="tx1"/>
                </a:solidFill>
                <a:latin typeface="+mn-lt"/>
                <a:ea typeface="+mn-ea"/>
                <a:cs typeface="+mn-cs"/>
                <a:hlinkClick r:id="rId3"/>
              </a:rPr>
              <a:t>Eet gevarieerd</a:t>
            </a:r>
            <a:r>
              <a:rPr lang="nl-NL" sz="1200" u="sng" kern="1200" dirty="0" smtClean="0">
                <a:solidFill>
                  <a:schemeClr val="tx1"/>
                </a:solidFill>
                <a:latin typeface="+mn-lt"/>
                <a:ea typeface="+mn-ea"/>
                <a:cs typeface="+mn-cs"/>
              </a:rPr>
              <a:t> </a:t>
            </a:r>
            <a:br>
              <a:rPr lang="nl-NL" sz="1200" u="sng" kern="1200" dirty="0" smtClean="0">
                <a:solidFill>
                  <a:schemeClr val="tx1"/>
                </a:solidFill>
                <a:latin typeface="+mn-lt"/>
                <a:ea typeface="+mn-ea"/>
                <a:cs typeface="+mn-cs"/>
              </a:rPr>
            </a:br>
            <a:r>
              <a:rPr lang="nl-NL" sz="1200" u="sng" kern="1200" dirty="0" smtClean="0">
                <a:solidFill>
                  <a:schemeClr val="tx1"/>
                </a:solidFill>
                <a:latin typeface="+mn-lt"/>
                <a:ea typeface="+mn-ea"/>
                <a:cs typeface="+mn-cs"/>
              </a:rPr>
              <a:t>* </a:t>
            </a:r>
            <a:r>
              <a:rPr lang="nl-NL" sz="1200" u="sng" strike="noStrike" kern="1200" dirty="0" smtClean="0">
                <a:solidFill>
                  <a:schemeClr val="tx1"/>
                </a:solidFill>
                <a:latin typeface="+mn-lt"/>
                <a:ea typeface="+mn-ea"/>
                <a:cs typeface="+mn-cs"/>
                <a:hlinkClick r:id="rId4"/>
              </a:rPr>
              <a:t>Eet niet teveel en beweeg</a:t>
            </a:r>
            <a:r>
              <a:rPr lang="nl-NL" sz="1200" u="sng" kern="1200" dirty="0" smtClean="0">
                <a:solidFill>
                  <a:schemeClr val="tx1"/>
                </a:solidFill>
                <a:latin typeface="+mn-lt"/>
                <a:ea typeface="+mn-ea"/>
                <a:cs typeface="+mn-cs"/>
              </a:rPr>
              <a:t> </a:t>
            </a:r>
            <a:br>
              <a:rPr lang="nl-NL" sz="1200" u="sng" kern="1200" dirty="0" smtClean="0">
                <a:solidFill>
                  <a:schemeClr val="tx1"/>
                </a:solidFill>
                <a:latin typeface="+mn-lt"/>
                <a:ea typeface="+mn-ea"/>
                <a:cs typeface="+mn-cs"/>
              </a:rPr>
            </a:br>
            <a:r>
              <a:rPr lang="nl-NL" sz="1200" u="sng" kern="1200" dirty="0" smtClean="0">
                <a:solidFill>
                  <a:schemeClr val="tx1"/>
                </a:solidFill>
                <a:latin typeface="+mn-lt"/>
                <a:ea typeface="+mn-ea"/>
                <a:cs typeface="+mn-cs"/>
              </a:rPr>
              <a:t>* </a:t>
            </a:r>
            <a:r>
              <a:rPr lang="nl-NL" sz="1200" u="sng" strike="noStrike" kern="1200" dirty="0" smtClean="0">
                <a:solidFill>
                  <a:schemeClr val="tx1"/>
                </a:solidFill>
                <a:latin typeface="+mn-lt"/>
                <a:ea typeface="+mn-ea"/>
                <a:cs typeface="+mn-cs"/>
                <a:hlinkClick r:id="rId5"/>
              </a:rPr>
              <a:t>Eet minder verzadigd vet</a:t>
            </a:r>
            <a:r>
              <a:rPr lang="nl-NL" sz="1200" u="sng" kern="1200" dirty="0" smtClean="0">
                <a:solidFill>
                  <a:schemeClr val="tx1"/>
                </a:solidFill>
                <a:latin typeface="+mn-lt"/>
                <a:ea typeface="+mn-ea"/>
                <a:cs typeface="+mn-cs"/>
              </a:rPr>
              <a:t> </a:t>
            </a:r>
            <a:br>
              <a:rPr lang="nl-NL" sz="1200" u="sng" kern="1200" dirty="0" smtClean="0">
                <a:solidFill>
                  <a:schemeClr val="tx1"/>
                </a:solidFill>
                <a:latin typeface="+mn-lt"/>
                <a:ea typeface="+mn-ea"/>
                <a:cs typeface="+mn-cs"/>
              </a:rPr>
            </a:br>
            <a:r>
              <a:rPr lang="nl-NL" sz="1200" u="sng" kern="1200" dirty="0" smtClean="0">
                <a:solidFill>
                  <a:schemeClr val="tx1"/>
                </a:solidFill>
                <a:latin typeface="+mn-lt"/>
                <a:ea typeface="+mn-ea"/>
                <a:cs typeface="+mn-cs"/>
              </a:rPr>
              <a:t>* </a:t>
            </a:r>
            <a:r>
              <a:rPr lang="nl-NL" sz="1200" u="sng" strike="noStrike" kern="1200" dirty="0" smtClean="0">
                <a:solidFill>
                  <a:schemeClr val="tx1"/>
                </a:solidFill>
                <a:latin typeface="+mn-lt"/>
                <a:ea typeface="+mn-ea"/>
                <a:cs typeface="+mn-cs"/>
                <a:hlinkClick r:id="rId6"/>
              </a:rPr>
              <a:t>Eet veel groente, fruit en brood</a:t>
            </a:r>
            <a:r>
              <a:rPr lang="nl-NL" sz="1200" u="sng" kern="1200" dirty="0" smtClean="0">
                <a:solidFill>
                  <a:schemeClr val="tx1"/>
                </a:solidFill>
                <a:latin typeface="+mn-lt"/>
                <a:ea typeface="+mn-ea"/>
                <a:cs typeface="+mn-cs"/>
              </a:rPr>
              <a:t> </a:t>
            </a:r>
            <a:br>
              <a:rPr lang="nl-NL" sz="1200" u="sng" kern="1200" dirty="0" smtClean="0">
                <a:solidFill>
                  <a:schemeClr val="tx1"/>
                </a:solidFill>
                <a:latin typeface="+mn-lt"/>
                <a:ea typeface="+mn-ea"/>
                <a:cs typeface="+mn-cs"/>
              </a:rPr>
            </a:br>
            <a:r>
              <a:rPr lang="nl-NL" sz="1200" u="sng" kern="1200" dirty="0" smtClean="0">
                <a:solidFill>
                  <a:schemeClr val="tx1"/>
                </a:solidFill>
                <a:latin typeface="+mn-lt"/>
                <a:ea typeface="+mn-ea"/>
                <a:cs typeface="+mn-cs"/>
              </a:rPr>
              <a:t>* </a:t>
            </a:r>
            <a:r>
              <a:rPr lang="nl-NL" sz="1200" u="sng" strike="noStrike" kern="1200" dirty="0" smtClean="0">
                <a:solidFill>
                  <a:schemeClr val="tx1"/>
                </a:solidFill>
                <a:latin typeface="+mn-lt"/>
                <a:ea typeface="+mn-ea"/>
                <a:cs typeface="+mn-cs"/>
                <a:hlinkClick r:id="rId7"/>
              </a:rPr>
              <a:t>Eet veilig</a:t>
            </a:r>
            <a:r>
              <a:rPr lang="nl-NL" sz="1200" u="sng" kern="1200" dirty="0" smtClean="0">
                <a:solidFill>
                  <a:schemeClr val="tx1"/>
                </a:solidFill>
                <a:latin typeface="+mn-lt"/>
                <a:ea typeface="+mn-ea"/>
                <a:cs typeface="+mn-cs"/>
              </a:rPr>
              <a:t>/gezond</a:t>
            </a:r>
          </a:p>
          <a:p>
            <a:endParaRPr lang="nl-NL" sz="1200" kern="1200" dirty="0" smtClean="0">
              <a:solidFill>
                <a:schemeClr val="tx1"/>
              </a:solidFill>
              <a:latin typeface="+mn-lt"/>
              <a:ea typeface="+mn-ea"/>
              <a:cs typeface="+mn-cs"/>
            </a:endParaRPr>
          </a:p>
          <a:p>
            <a:r>
              <a:rPr lang="nl-NL" sz="1200" kern="1200" dirty="0" smtClean="0">
                <a:solidFill>
                  <a:schemeClr val="tx1"/>
                </a:solidFill>
                <a:latin typeface="+mn-lt"/>
                <a:ea typeface="+mn-ea"/>
                <a:cs typeface="+mn-cs"/>
              </a:rPr>
              <a:t>We zullen de 5 schijven even kort beschrijven: </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12</a:t>
            </a:fld>
            <a:endParaRPr lang="nl-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kern="1200" dirty="0" smtClean="0">
                <a:solidFill>
                  <a:schemeClr val="tx1"/>
                </a:solidFill>
                <a:latin typeface="+mn-lt"/>
                <a:ea typeface="+mn-ea"/>
                <a:cs typeface="+mn-cs"/>
              </a:rPr>
              <a:t>- </a:t>
            </a:r>
            <a:r>
              <a:rPr lang="nl-NL" sz="1200" b="1" kern="1200" dirty="0" smtClean="0">
                <a:solidFill>
                  <a:schemeClr val="tx1"/>
                </a:solidFill>
                <a:latin typeface="+mn-lt"/>
                <a:ea typeface="+mn-ea"/>
                <a:cs typeface="+mn-cs"/>
              </a:rPr>
              <a:t>Vet en olie</a:t>
            </a:r>
            <a:r>
              <a:rPr lang="nl-NL" sz="1200" kern="1200" dirty="0" smtClean="0">
                <a:solidFill>
                  <a:schemeClr val="tx1"/>
                </a:solidFill>
                <a:latin typeface="+mn-lt"/>
                <a:ea typeface="+mn-ea"/>
                <a:cs typeface="+mn-cs"/>
              </a:rPr>
              <a:t> </a:t>
            </a:r>
            <a:r>
              <a:rPr lang="nl-NL" sz="1200" kern="1200" dirty="0" smtClean="0">
                <a:solidFill>
                  <a:schemeClr val="tx1"/>
                </a:solidFill>
                <a:latin typeface="+mn-lt"/>
                <a:ea typeface="+mn-ea"/>
                <a:cs typeface="+mn-cs"/>
                <a:sym typeface="Wingdings"/>
              </a:rPr>
              <a:t></a:t>
            </a:r>
            <a:r>
              <a:rPr lang="nl-NL" sz="1200" kern="1200" dirty="0" smtClean="0">
                <a:solidFill>
                  <a:schemeClr val="tx1"/>
                </a:solidFill>
                <a:latin typeface="+mn-lt"/>
                <a:ea typeface="+mn-ea"/>
                <a:cs typeface="+mn-cs"/>
              </a:rPr>
              <a:t> Dit vak omvat alle vetten en oliën die gebruikt worden voor het besmeren van het brood en het bereiden van de maaltijden. Deze producten helpen je om onmisbare voedingsstoffen binnen te krijgen, zoals vitamine A, D, E en essentiële vetzuren. Dit zijn vetzuren die je lichaam zelf niet aan kan maken.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Bij een gezond eetpatroon behoord 20 tot 40% van de energie uit vet. Wel is het van belangrijk om te kiezen voor producten met zo min mogelijk verzadigd vet en transvet.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Er zijn verschillende soorten vet. Wij</a:t>
            </a:r>
            <a:r>
              <a:rPr lang="nl-NL" sz="1200" kern="1200" baseline="0" dirty="0" smtClean="0">
                <a:solidFill>
                  <a:schemeClr val="tx1"/>
                </a:solidFill>
                <a:latin typeface="+mn-lt"/>
                <a:ea typeface="+mn-ea"/>
                <a:cs typeface="+mn-cs"/>
              </a:rPr>
              <a:t> maken nu even een</a:t>
            </a:r>
            <a:r>
              <a:rPr lang="nl-NL" sz="1200" kern="1200" dirty="0" smtClean="0">
                <a:solidFill>
                  <a:schemeClr val="tx1"/>
                </a:solidFill>
                <a:latin typeface="+mn-lt"/>
                <a:ea typeface="+mn-ea"/>
                <a:cs typeface="+mn-cs"/>
              </a:rPr>
              <a:t> onderscheid</a:t>
            </a:r>
            <a:r>
              <a:rPr lang="nl-NL" sz="1200" kern="1200" baseline="0" dirty="0" smtClean="0">
                <a:solidFill>
                  <a:schemeClr val="tx1"/>
                </a:solidFill>
                <a:latin typeface="+mn-lt"/>
                <a:ea typeface="+mn-ea"/>
                <a:cs typeface="+mn-cs"/>
              </a:rPr>
              <a:t> </a:t>
            </a:r>
            <a:r>
              <a:rPr lang="nl-NL" sz="1200" kern="1200" dirty="0" smtClean="0">
                <a:solidFill>
                  <a:schemeClr val="tx1"/>
                </a:solidFill>
                <a:latin typeface="+mn-lt"/>
                <a:ea typeface="+mn-ea"/>
                <a:cs typeface="+mn-cs"/>
              </a:rPr>
              <a:t>tussen verzadigde en onverzadigde vetten. Alle vetten en oliën bevatten zowel verzadigde als onverzadigde vetzuren.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Even</a:t>
            </a:r>
            <a:r>
              <a:rPr lang="nl-NL" sz="1200" kern="1200" baseline="0" dirty="0" smtClean="0">
                <a:solidFill>
                  <a:schemeClr val="tx1"/>
                </a:solidFill>
                <a:latin typeface="+mn-lt"/>
                <a:ea typeface="+mn-ea"/>
                <a:cs typeface="+mn-cs"/>
              </a:rPr>
              <a:t> een uitleg over beide vetten: </a:t>
            </a:r>
            <a:r>
              <a:rPr lang="nl-NL" sz="1200" kern="1200" dirty="0" smtClean="0">
                <a:solidFill>
                  <a:schemeClr val="tx1"/>
                </a:solidFill>
                <a:latin typeface="+mn-lt"/>
                <a:ea typeface="+mn-ea"/>
                <a:cs typeface="+mn-cs"/>
              </a:rPr>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a:t>
            </a:r>
            <a:r>
              <a:rPr lang="nl-NL" sz="1200" b="1" kern="1200" dirty="0" smtClean="0">
                <a:solidFill>
                  <a:schemeClr val="tx1"/>
                </a:solidFill>
                <a:latin typeface="+mn-lt"/>
                <a:ea typeface="+mn-ea"/>
                <a:cs typeface="+mn-cs"/>
              </a:rPr>
              <a:t>Verzadigde vetten</a:t>
            </a:r>
            <a:r>
              <a:rPr lang="nl-NL" sz="1200" kern="1200" dirty="0" smtClean="0">
                <a:solidFill>
                  <a:schemeClr val="tx1"/>
                </a:solidFill>
                <a:latin typeface="+mn-lt"/>
                <a:ea typeface="+mn-ea"/>
                <a:cs typeface="+mn-cs"/>
              </a:rPr>
              <a:t>: vooral in dierlijke producten, zoals kaas, rundvlees en melkproducten. Deze vetten zorgen er in ons lichaam voor dat het cholesterolgehalte in het bloed stijgt. Het gevolg hiervan is vet op de wanden van de bloedvaten, en zo kunnen ze dicht slibben. En hierdoor heb je een hogere kans op hart- en vaatziekten.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a:t>
            </a:r>
            <a:r>
              <a:rPr lang="nl-NL" sz="1200" b="1" kern="1200" dirty="0" smtClean="0">
                <a:solidFill>
                  <a:schemeClr val="tx1"/>
                </a:solidFill>
                <a:latin typeface="+mn-lt"/>
                <a:ea typeface="+mn-ea"/>
                <a:cs typeface="+mn-cs"/>
              </a:rPr>
              <a:t>Onverzadigde vetten</a:t>
            </a:r>
            <a:r>
              <a:rPr lang="nl-NL" sz="1200" kern="1200" dirty="0" smtClean="0">
                <a:solidFill>
                  <a:schemeClr val="tx1"/>
                </a:solidFill>
                <a:latin typeface="+mn-lt"/>
                <a:ea typeface="+mn-ea"/>
                <a:cs typeface="+mn-cs"/>
              </a:rPr>
              <a:t>: komen vooral uit plantaardige producten. Deze vetten kunnen er juist voor zorgen dat het cholesterolgehalte in het bloed daalt, waardoor de kans op hart- en vaatziekten verkleind wordt.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Daarom dus de reden</a:t>
            </a:r>
            <a:r>
              <a:rPr lang="nl-NL" sz="1200" kern="1200" baseline="0" dirty="0" smtClean="0">
                <a:solidFill>
                  <a:schemeClr val="tx1"/>
                </a:solidFill>
                <a:latin typeface="+mn-lt"/>
                <a:ea typeface="+mn-ea"/>
                <a:cs typeface="+mn-cs"/>
              </a:rPr>
              <a:t> om zo min mogelijk producten te eten met verzadigd vet. </a:t>
            </a:r>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13</a:t>
            </a:fld>
            <a:endParaRPr lang="nl-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kern="1200" dirty="0" smtClean="0">
                <a:solidFill>
                  <a:schemeClr val="tx1"/>
                </a:solidFill>
                <a:latin typeface="+mn-lt"/>
                <a:ea typeface="+mn-ea"/>
                <a:cs typeface="+mn-cs"/>
              </a:rPr>
              <a:t>* Vet geeft energie en is een belangrijke brandstof voor je lichaam</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Onverzadigd vet verkleint de kans op hart- en vaatziekten en zijn goed voor je cholesterol</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Vitamine D is belangrijk voor je botten en het goed functioneren van de cellen in je lichaam</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Vitamine A is belangrijk voor de aanmaak van je huid, een goede werking van je ogen, voor de groei en voor de weerstand.</a:t>
            </a:r>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14</a:t>
            </a:fld>
            <a:endParaRPr lang="nl-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kern="1200" dirty="0" smtClean="0">
                <a:solidFill>
                  <a:schemeClr val="tx1"/>
                </a:solidFill>
                <a:latin typeface="+mn-lt"/>
                <a:ea typeface="+mn-ea"/>
                <a:cs typeface="+mn-cs"/>
              </a:rPr>
              <a:t>- </a:t>
            </a:r>
            <a:r>
              <a:rPr lang="nl-NL" sz="1200" b="1" kern="1200" dirty="0" smtClean="0">
                <a:solidFill>
                  <a:schemeClr val="tx1"/>
                </a:solidFill>
                <a:latin typeface="+mn-lt"/>
                <a:ea typeface="+mn-ea"/>
                <a:cs typeface="+mn-cs"/>
              </a:rPr>
              <a:t>Dranken</a:t>
            </a:r>
            <a:r>
              <a:rPr lang="nl-NL" sz="1200" kern="1200" dirty="0" smtClean="0">
                <a:solidFill>
                  <a:schemeClr val="tx1"/>
                </a:solidFill>
                <a:latin typeface="+mn-lt"/>
                <a:ea typeface="+mn-ea"/>
                <a:cs typeface="+mn-cs"/>
              </a:rPr>
              <a:t> </a:t>
            </a:r>
            <a:r>
              <a:rPr lang="nl-NL" sz="1200" kern="1200" dirty="0" smtClean="0">
                <a:solidFill>
                  <a:schemeClr val="tx1"/>
                </a:solidFill>
                <a:latin typeface="+mn-lt"/>
                <a:ea typeface="+mn-ea"/>
                <a:cs typeface="+mn-cs"/>
                <a:sym typeface="Wingdings"/>
              </a:rPr>
              <a:t></a:t>
            </a:r>
            <a:r>
              <a:rPr lang="nl-NL" sz="1200" kern="1200" dirty="0" smtClean="0">
                <a:solidFill>
                  <a:schemeClr val="tx1"/>
                </a:solidFill>
                <a:latin typeface="+mn-lt"/>
                <a:ea typeface="+mn-ea"/>
                <a:cs typeface="+mn-cs"/>
              </a:rPr>
              <a:t> Drinkvocht is nodig om de vochtbalans van het lichaam gezond te houden.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Je lichaam heeft elke dag vocht nodig om vochtverliezen zoals via urine en zweet, aan te vullen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Voldoende vocht is nodig voor het regelen van de lichaamstemperatuur. Door zweten raakt je lichaam overtollige warmte kwijt.</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Vocht is nodig voor het transport van voedingsstoffen in bloed en het afvoeren van afvalstoffen met de urine</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Vocht helpt ook bij de opname van voedingsstoffen in de darm</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Alle dranken tellen mee bij de dagelijkse inname van vocht, bijvoorbeeld water, koffie, thee, melkproducten, vruchtensappen en frisdrank. De ene soort bevat wel meer calorieën dan de andere. Kies het liefst water, thee en koffie zonder suiker of melk en drankjes onder 30 kcal per 100 ml </a:t>
            </a:r>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15</a:t>
            </a:fld>
            <a:endParaRPr lang="nl-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b="1" kern="1200" dirty="0" smtClean="0">
                <a:solidFill>
                  <a:schemeClr val="tx1"/>
                </a:solidFill>
                <a:latin typeface="+mn-lt"/>
                <a:ea typeface="+mn-ea"/>
                <a:cs typeface="+mn-cs"/>
              </a:rPr>
              <a:t>Waarom is drinken zo belangrijk als je sport?</a:t>
            </a:r>
          </a:p>
          <a:p>
            <a:r>
              <a:rPr lang="nl-NL" sz="1200" kern="1200" dirty="0" smtClean="0">
                <a:solidFill>
                  <a:schemeClr val="tx1"/>
                </a:solidFill>
                <a:latin typeface="+mn-lt"/>
                <a:ea typeface="+mn-ea"/>
                <a:cs typeface="+mn-cs"/>
              </a:rPr>
              <a:t>Als je sport is het belangrijk om je vochthuishouding op peil te houden, zeker als je intensief traint. Je kunt wel 1 tot 2 liter vocht per uur verliezen. Voldoende drinken is zelfs de eerste voorwaarde voor goede prestaties. Drink dus voor, tijdens en na de training genoeg vocht. Water is ook voor sporters een prima dorstlesser.</a:t>
            </a:r>
          </a:p>
          <a:p>
            <a:r>
              <a:rPr lang="nl-NL" sz="1200" kern="1200" dirty="0" smtClean="0">
                <a:solidFill>
                  <a:schemeClr val="tx1"/>
                </a:solidFill>
                <a:latin typeface="+mn-lt"/>
                <a:ea typeface="+mn-ea"/>
                <a:cs typeface="+mn-cs"/>
              </a:rPr>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Tijdens het sporten produceert het lichaam meer warmte. Om te voorkomen dat de lichaamstemperatuur daardoor te veel stijgt, verdampt het lichaam extra vocht door te zweten. Door de lichamelijke activiteit versnelt ook de stofwisseling. De extra afvalstoffen die daardoor ontstaan verlaten het lichaam via de urine. Ook hiervoor is extra vocht nodig.</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16</a:t>
            </a:fld>
            <a:endParaRPr lang="nl-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b="1" kern="1200" dirty="0" smtClean="0">
                <a:solidFill>
                  <a:schemeClr val="tx1"/>
                </a:solidFill>
                <a:latin typeface="+mn-lt"/>
                <a:ea typeface="+mn-ea"/>
                <a:cs typeface="+mn-cs"/>
              </a:rPr>
              <a:t>Hoeveel is genoeg?</a:t>
            </a:r>
          </a:p>
          <a:p>
            <a:r>
              <a:rPr lang="nl-NL" sz="1200" kern="1200" dirty="0" smtClean="0">
                <a:solidFill>
                  <a:schemeClr val="tx1"/>
                </a:solidFill>
                <a:latin typeface="+mn-lt"/>
                <a:ea typeface="+mn-ea"/>
                <a:cs typeface="+mn-cs"/>
              </a:rPr>
              <a:t>Als je dorst krijgt, heb je eigenlijk al te weinig gedronken. Een andere graadmeter is om na het sporten de kleur van je urine te bekijken. Is die erg donker van kleur, dan moet je volgende keer meer drinken. </a:t>
            </a:r>
          </a:p>
          <a:p>
            <a:r>
              <a:rPr lang="nl-NL" sz="1200" b="1" kern="1200" dirty="0" smtClean="0">
                <a:solidFill>
                  <a:schemeClr val="tx1"/>
                </a:solidFill>
                <a:latin typeface="+mn-lt"/>
                <a:ea typeface="+mn-ea"/>
                <a:cs typeface="+mn-cs"/>
              </a:rPr>
              <a:t>Wanneer drinken?</a:t>
            </a:r>
          </a:p>
          <a:p>
            <a:r>
              <a:rPr lang="nl-NL" sz="1200" kern="1200" dirty="0" smtClean="0">
                <a:solidFill>
                  <a:schemeClr val="tx1"/>
                </a:solidFill>
                <a:latin typeface="+mn-lt"/>
                <a:ea typeface="+mn-ea"/>
                <a:cs typeface="+mn-cs"/>
              </a:rPr>
              <a:t>Begin al met drinken voordat je dorst krijgt. De dorstprikkel komt pas vrij laat door. Bij intensief trainen verdwijnt het signaal soms helemaal. Daarom is het belangrijk dat je er zelf goed op let en voldoende drinkt, zonder dat je echt dorst hebt.</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17</a:t>
            </a:fld>
            <a:endParaRPr lang="nl-N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latin typeface="+mn-lt"/>
                <a:ea typeface="+mn-ea"/>
                <a:cs typeface="+mn-cs"/>
              </a:rPr>
              <a:t>Sportdrankjes helpen je vochtbalans op peil te houden en geven je energie. Het drinken van sportdrankjes tijdens een training kan zinvol zijn, als je langer dan een uur sport en daarbij erg gaat zweten. Sport je minder, dan kun je net zo goed water drinken.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Bedenk wel dat sportdrankjes suiker en calorieën bevatten. </a:t>
            </a:r>
          </a:p>
          <a:p>
            <a:pPr marL="0" marR="0" indent="0" algn="l" defTabSz="914400" rtl="0" eaLnBrk="1" fontAlgn="auto" latinLnBrk="0" hangingPunct="1">
              <a:lnSpc>
                <a:spcPct val="100000"/>
              </a:lnSpc>
              <a:spcBef>
                <a:spcPts val="0"/>
              </a:spcBef>
              <a:spcAft>
                <a:spcPts val="0"/>
              </a:spcAft>
              <a:buClrTx/>
              <a:buSzTx/>
              <a:buFontTx/>
              <a:buNone/>
              <a:tabLst/>
              <a:defRPr/>
            </a:pPr>
            <a:endParaRPr lang="nl-NL"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latin typeface="+mn-lt"/>
                <a:ea typeface="+mn-ea"/>
                <a:cs typeface="+mn-cs"/>
              </a:rPr>
              <a:t>Er zijn 3 verschillende soorten sportdrankjes, hypotoon, hypertoon en isotoon. Het verschil tussen deze 3 is de snelheid waarmee je lichaam het vocht opneemt. Water is bijvoorbeeld hypotoon, waardoor het snel wordt opgenomen door je lichaam en is daardoor een goede dorstlesser. Het nadeel ervan is wel dat je het snel weer uitplast en </a:t>
            </a:r>
            <a:r>
              <a:rPr lang="nl-NL" sz="1200" kern="1200" dirty="0" err="1" smtClean="0">
                <a:solidFill>
                  <a:schemeClr val="tx1"/>
                </a:solidFill>
                <a:latin typeface="+mn-lt"/>
                <a:ea typeface="+mn-ea"/>
                <a:cs typeface="+mn-cs"/>
              </a:rPr>
              <a:t>hypotone</a:t>
            </a:r>
            <a:r>
              <a:rPr lang="nl-NL" sz="1200" kern="1200" dirty="0" smtClean="0">
                <a:solidFill>
                  <a:schemeClr val="tx1"/>
                </a:solidFill>
                <a:latin typeface="+mn-lt"/>
                <a:ea typeface="+mn-ea"/>
                <a:cs typeface="+mn-cs"/>
              </a:rPr>
              <a:t> drankjes bevatten minder energie. </a:t>
            </a:r>
            <a:r>
              <a:rPr lang="nl-NL" sz="1200" kern="1200" dirty="0" err="1" smtClean="0">
                <a:solidFill>
                  <a:schemeClr val="tx1"/>
                </a:solidFill>
                <a:latin typeface="+mn-lt"/>
                <a:ea typeface="+mn-ea"/>
                <a:cs typeface="+mn-cs"/>
              </a:rPr>
              <a:t>Hypertone</a:t>
            </a:r>
            <a:r>
              <a:rPr lang="nl-NL" sz="1200" kern="1200" dirty="0" smtClean="0">
                <a:solidFill>
                  <a:schemeClr val="tx1"/>
                </a:solidFill>
                <a:latin typeface="+mn-lt"/>
                <a:ea typeface="+mn-ea"/>
                <a:cs typeface="+mn-cs"/>
              </a:rPr>
              <a:t> drankjes (bijvoorbeeld vruchtensappen, </a:t>
            </a:r>
            <a:r>
              <a:rPr lang="nl-NL" sz="1200" kern="1200" dirty="0" err="1" smtClean="0">
                <a:solidFill>
                  <a:schemeClr val="tx1"/>
                </a:solidFill>
                <a:latin typeface="+mn-lt"/>
                <a:ea typeface="+mn-ea"/>
                <a:cs typeface="+mn-cs"/>
              </a:rPr>
              <a:t>extran</a:t>
            </a:r>
            <a:r>
              <a:rPr lang="nl-NL" sz="1200" kern="1200" dirty="0" smtClean="0">
                <a:solidFill>
                  <a:schemeClr val="tx1"/>
                </a:solidFill>
                <a:latin typeface="+mn-lt"/>
                <a:ea typeface="+mn-ea"/>
                <a:cs typeface="+mn-cs"/>
              </a:rPr>
              <a:t> of AA drink) geven in tegenstelling tot hypotonen drankjes meer energie, maar de opname van het lichaam duurt lang. En daarom is het niet verstandig om een hypertoon drankje te nuttigen voor of tijdens het sporten. Het beste wat je kunt drinken voor of tijdens  het hardlopen is een isotoon (</a:t>
            </a:r>
            <a:r>
              <a:rPr lang="nl-NL" sz="1200" kern="1200" dirty="0" err="1" smtClean="0">
                <a:solidFill>
                  <a:schemeClr val="tx1"/>
                </a:solidFill>
                <a:latin typeface="+mn-lt"/>
                <a:ea typeface="+mn-ea"/>
                <a:cs typeface="+mn-cs"/>
              </a:rPr>
              <a:t>isostar</a:t>
            </a:r>
            <a:r>
              <a:rPr lang="nl-NL" sz="1200" kern="1200" dirty="0" smtClean="0">
                <a:solidFill>
                  <a:schemeClr val="tx1"/>
                </a:solidFill>
                <a:latin typeface="+mn-lt"/>
                <a:ea typeface="+mn-ea"/>
                <a:cs typeface="+mn-cs"/>
              </a:rPr>
              <a:t> of </a:t>
            </a:r>
            <a:r>
              <a:rPr lang="nl-NL" sz="1200" kern="1200" dirty="0" err="1" smtClean="0">
                <a:solidFill>
                  <a:schemeClr val="tx1"/>
                </a:solidFill>
                <a:latin typeface="+mn-lt"/>
                <a:ea typeface="+mn-ea"/>
                <a:cs typeface="+mn-cs"/>
              </a:rPr>
              <a:t>gatorade</a:t>
            </a:r>
            <a:r>
              <a:rPr lang="nl-NL" sz="1200" kern="1200" dirty="0" smtClean="0">
                <a:solidFill>
                  <a:schemeClr val="tx1"/>
                </a:solidFill>
                <a:latin typeface="+mn-lt"/>
                <a:ea typeface="+mn-ea"/>
                <a:cs typeface="+mn-cs"/>
              </a:rPr>
              <a:t>) drankje. Isotone dranken vormen de ideale compromis tussen het weer aanvullen van vocht en energie. Je lichaam kan de stoffen snel opnemen en dat is handig tijdens het sporten.</a:t>
            </a:r>
          </a:p>
          <a:p>
            <a:pPr marL="0" marR="0" indent="0" algn="l" defTabSz="914400" rtl="0" eaLnBrk="1" fontAlgn="auto" latinLnBrk="0" hangingPunct="1">
              <a:lnSpc>
                <a:spcPct val="100000"/>
              </a:lnSpc>
              <a:spcBef>
                <a:spcPts val="0"/>
              </a:spcBef>
              <a:spcAft>
                <a:spcPts val="0"/>
              </a:spcAft>
              <a:buClrTx/>
              <a:buSzTx/>
              <a:buFontTx/>
              <a:buNone/>
              <a:tabLst/>
              <a:defRPr/>
            </a:pPr>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18</a:t>
            </a:fld>
            <a:endParaRPr lang="nl-N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kern="1200" dirty="0" smtClean="0">
                <a:solidFill>
                  <a:schemeClr val="tx1"/>
                </a:solidFill>
                <a:latin typeface="+mn-lt"/>
                <a:ea typeface="+mn-ea"/>
                <a:cs typeface="+mn-cs"/>
              </a:rPr>
              <a:t>Dit vak omvat brood, ontbijtgranen, aardappelen, peulvruchten en graanproducten zoals rijst en pasta. Deze producten helpen je om onmisbare voedingsstoffen binnen te krijgen, zoals koolhydraten, eiwitten, vezels, </a:t>
            </a:r>
            <a:r>
              <a:rPr lang="nl-NL" sz="1200" kern="1200" dirty="0" err="1" smtClean="0">
                <a:solidFill>
                  <a:schemeClr val="tx1"/>
                </a:solidFill>
                <a:latin typeface="+mn-lt"/>
                <a:ea typeface="+mn-ea"/>
                <a:cs typeface="+mn-cs"/>
              </a:rPr>
              <a:t>B-vitamines</a:t>
            </a:r>
            <a:r>
              <a:rPr lang="nl-NL" sz="1200" kern="1200" dirty="0" smtClean="0">
                <a:solidFill>
                  <a:schemeClr val="tx1"/>
                </a:solidFill>
                <a:latin typeface="+mn-lt"/>
                <a:ea typeface="+mn-ea"/>
                <a:cs typeface="+mn-cs"/>
              </a:rPr>
              <a:t>, calcium en ijzer.</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Koolhydraten geven je lichaam energie. </a:t>
            </a:r>
            <a:r>
              <a:rPr lang="nl-NL" baseline="0" dirty="0" smtClean="0"/>
              <a:t>, en zijn daarmee ook een gevaar voor overgewicht als er te veel van gegeten wordt. </a:t>
            </a:r>
            <a:r>
              <a:rPr lang="nl-NL" dirty="0" smtClean="0"/>
              <a:t>Van koolhydraten zelf kunt je geen overgewicht krijgen, het gaat om het totaal aantal calorieën dat je binnen krijgt op een dag en of dat past bij wat je lichaam verbrandt. Bij een gezond eetpatroon hoort 40 tot 70 % van wat je dagelijks binnenkrijgt uit koolhydraten te bestaan. Als je helemaal geen koolhydraten binnenkrijgt, moet je lichaam de eigen spiermassa aanspreken om aan energie te komen. Dit</a:t>
            </a:r>
            <a:r>
              <a:rPr lang="nl-NL" baseline="0" dirty="0" smtClean="0"/>
              <a:t> is erg slecht,</a:t>
            </a:r>
            <a:r>
              <a:rPr lang="nl-NL" dirty="0" smtClean="0"/>
              <a:t> want je spiermassa hebt je juist nodig om je verbranding hoog te houden.</a:t>
            </a:r>
          </a:p>
          <a:p>
            <a:endParaRPr lang="nl-NL" dirty="0" smtClean="0"/>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nl-NL" sz="1200" kern="1200" dirty="0" smtClean="0">
                <a:solidFill>
                  <a:schemeClr val="tx1"/>
                </a:solidFill>
                <a:latin typeface="+mn-lt"/>
                <a:ea typeface="+mn-ea"/>
                <a:cs typeface="+mn-cs"/>
              </a:rPr>
              <a:t>Vezels zorgen voor een verzadigd ofwel vol gevoel, helpen je op gewicht te blijven en zorgen voor een goede stoelgang.</a:t>
            </a:r>
            <a:br>
              <a:rPr lang="nl-NL" sz="1200" kern="1200" dirty="0" smtClean="0">
                <a:solidFill>
                  <a:schemeClr val="tx1"/>
                </a:solidFill>
                <a:latin typeface="+mn-lt"/>
                <a:ea typeface="+mn-ea"/>
                <a:cs typeface="+mn-cs"/>
              </a:rPr>
            </a:br>
            <a:endParaRPr lang="nl-NL"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nl-NL" sz="1200" kern="1200" dirty="0" smtClean="0">
                <a:solidFill>
                  <a:schemeClr val="tx1"/>
                </a:solidFill>
                <a:latin typeface="+mn-lt"/>
                <a:ea typeface="+mn-ea"/>
                <a:cs typeface="+mn-cs"/>
              </a:rPr>
              <a:t>*Varieer zo veel mogelijk tussen verschillende soorten producten met vezel, zoals aardappelen, couscous, </a:t>
            </a:r>
            <a:r>
              <a:rPr lang="nl-NL" sz="1200" kern="1200" dirty="0" err="1" smtClean="0">
                <a:solidFill>
                  <a:schemeClr val="tx1"/>
                </a:solidFill>
                <a:latin typeface="+mn-lt"/>
                <a:ea typeface="+mn-ea"/>
                <a:cs typeface="+mn-cs"/>
              </a:rPr>
              <a:t>volkorenproducten</a:t>
            </a:r>
            <a:r>
              <a:rPr lang="nl-NL" sz="1200" kern="1200" dirty="0" smtClean="0">
                <a:solidFill>
                  <a:schemeClr val="tx1"/>
                </a:solidFill>
                <a:latin typeface="+mn-lt"/>
                <a:ea typeface="+mn-ea"/>
                <a:cs typeface="+mn-cs"/>
              </a:rPr>
              <a:t>, rijst en peulvruchten. </a:t>
            </a:r>
            <a:endParaRPr lang="nl-NL" dirty="0" smtClean="0"/>
          </a:p>
          <a:p>
            <a:endParaRPr lang="nl-NL" dirty="0" smtClean="0"/>
          </a:p>
          <a:p>
            <a:r>
              <a:rPr lang="nl-NL" dirty="0" smtClean="0"/>
              <a:t/>
            </a:r>
            <a:br>
              <a:rPr lang="nl-NL" dirty="0" smtClean="0"/>
            </a:br>
            <a:endParaRPr lang="nl-NL" dirty="0" smtClean="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19</a:t>
            </a:fld>
            <a:endParaRPr lang="nl-N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buFontTx/>
              <a:buChar char="-"/>
            </a:pPr>
            <a:r>
              <a:rPr lang="nl-NL" sz="1200" b="1" kern="1200" dirty="0" smtClean="0">
                <a:solidFill>
                  <a:schemeClr val="tx1"/>
                </a:solidFill>
                <a:latin typeface="+mn-lt"/>
                <a:ea typeface="+mn-ea"/>
                <a:cs typeface="+mn-cs"/>
              </a:rPr>
              <a:t>Groente en fruit</a:t>
            </a:r>
            <a:r>
              <a:rPr lang="nl-NL" sz="1200" kern="1200" dirty="0" smtClean="0">
                <a:solidFill>
                  <a:schemeClr val="tx1"/>
                </a:solidFill>
                <a:latin typeface="+mn-lt"/>
                <a:ea typeface="+mn-ea"/>
                <a:cs typeface="+mn-cs"/>
              </a:rPr>
              <a:t> </a:t>
            </a:r>
            <a:r>
              <a:rPr lang="nl-NL" sz="1200" kern="1200" dirty="0" smtClean="0">
                <a:solidFill>
                  <a:schemeClr val="tx1"/>
                </a:solidFill>
                <a:latin typeface="+mn-lt"/>
                <a:ea typeface="+mn-ea"/>
                <a:cs typeface="+mn-cs"/>
                <a:sym typeface="Wingdings"/>
              </a:rPr>
              <a:t></a:t>
            </a:r>
            <a:r>
              <a:rPr lang="nl-NL" sz="1200" kern="1200" dirty="0" smtClean="0">
                <a:solidFill>
                  <a:schemeClr val="tx1"/>
                </a:solidFill>
                <a:latin typeface="+mn-lt"/>
                <a:ea typeface="+mn-ea"/>
                <a:cs typeface="+mn-cs"/>
              </a:rPr>
              <a:t>  Dit vak omvat alle soorten groente en fruit. Deze producten helpen je om onmisbare voedingsstoffen binnen te krijgen, zoals vitamine C, vitamine A, foliumzuur, vezels en kalium.</a:t>
            </a:r>
          </a:p>
          <a:p>
            <a:pPr>
              <a:buFontTx/>
              <a:buChar char="-"/>
            </a:pPr>
            <a:endParaRPr lang="nl-NL" sz="1200" kern="1200" dirty="0" smtClean="0">
              <a:solidFill>
                <a:schemeClr val="tx1"/>
              </a:solidFill>
              <a:latin typeface="+mn-lt"/>
              <a:ea typeface="+mn-ea"/>
              <a:cs typeface="+mn-cs"/>
            </a:endParaRPr>
          </a:p>
          <a:p>
            <a:pPr>
              <a:buFontTx/>
              <a:buNone/>
            </a:pPr>
            <a:r>
              <a:rPr lang="nl-NL" sz="1200" kern="1200" dirty="0" smtClean="0">
                <a:solidFill>
                  <a:schemeClr val="tx1"/>
                </a:solidFill>
                <a:latin typeface="+mn-lt"/>
                <a:ea typeface="+mn-ea"/>
                <a:cs typeface="+mn-cs"/>
              </a:rPr>
              <a:t>De voordelen: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Door elke dag voldoende groente en fruit te eten, verklein je het risico op hart- en vaatziekten en bepaalde vormen van kanker</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Groente en fruit helpen de bloeddruk te verbeteren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Groente en fruit bevatten relatief weinig calorieën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De vezels uit groente en fruit zorgen voor een voldaan gevoel, helpen je op gewicht te blijven, en zorgen voor een goede stoelgang</a:t>
            </a:r>
          </a:p>
          <a:p>
            <a:r>
              <a:rPr lang="nl-NL" sz="1200" kern="1200" dirty="0" smtClean="0">
                <a:solidFill>
                  <a:schemeClr val="tx1"/>
                </a:solidFill>
                <a:latin typeface="+mn-lt"/>
                <a:ea typeface="+mn-ea"/>
                <a:cs typeface="+mn-cs"/>
              </a:rPr>
              <a:t>Varieer zo veel mogelijk tussen verschillende soorten groenten en fruit. Op die manier krijg je alle voedingsstoffen binnen die je lichaam nodig heeft om gezond te blijven. Groente en fruit in sauzen, sappen en </a:t>
            </a:r>
            <a:r>
              <a:rPr lang="nl-NL" sz="1200" kern="1200" dirty="0" err="1" smtClean="0">
                <a:solidFill>
                  <a:schemeClr val="tx1"/>
                </a:solidFill>
                <a:latin typeface="+mn-lt"/>
                <a:ea typeface="+mn-ea"/>
                <a:cs typeface="+mn-cs"/>
              </a:rPr>
              <a:t>smoothies</a:t>
            </a:r>
            <a:r>
              <a:rPr lang="nl-NL" sz="1200" kern="1200" dirty="0" smtClean="0">
                <a:solidFill>
                  <a:schemeClr val="tx1"/>
                </a:solidFill>
                <a:latin typeface="+mn-lt"/>
                <a:ea typeface="+mn-ea"/>
                <a:cs typeface="+mn-cs"/>
              </a:rPr>
              <a:t> bevatten minder voedingsstoffen dan het verse product. Ze tellen daarom samen maar voor maximaal de helft mee voor de aanbevolen hoeveelheid groente en fruit. </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20</a:t>
            </a:fld>
            <a:endParaRPr lang="nl-N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b="1" dirty="0" smtClean="0"/>
              <a:t>Vitaminen</a:t>
            </a:r>
            <a:r>
              <a:rPr lang="nl-NL" dirty="0" smtClean="0"/>
              <a:t>:</a:t>
            </a:r>
            <a:br>
              <a:rPr lang="nl-NL" dirty="0" smtClean="0"/>
            </a:br>
            <a:r>
              <a:rPr lang="nl-NL" dirty="0" smtClean="0">
                <a:hlinkClick r:id="rId3" tooltip="Vitaminen"/>
              </a:rPr>
              <a:t>Vitaminen</a:t>
            </a:r>
            <a:r>
              <a:rPr lang="nl-NL" dirty="0" smtClean="0"/>
              <a:t> en </a:t>
            </a:r>
            <a:r>
              <a:rPr lang="nl-NL" dirty="0" smtClean="0">
                <a:hlinkClick r:id="rId4" tooltip="mineralen"/>
              </a:rPr>
              <a:t>mineralen</a:t>
            </a:r>
            <a:r>
              <a:rPr lang="nl-NL" dirty="0" smtClean="0"/>
              <a:t> zijn stoffen die in onze voeding voorkomen en in zeer kleine hoeveelheid een zeer grote invloed hebben op de stofwisseling. De stofwisselingsprocessen in ons lichaam hebben deze nodig voor de aanmaak van enzymen die elk hun eigen functie uitvoeren. Vitaminen en mineralen kunnen niet door het lichaam aangemaakt worden en dienen daarom uit onze voedingsmiddelen te komen.</a:t>
            </a:r>
            <a:br>
              <a:rPr lang="nl-NL" dirty="0" smtClean="0"/>
            </a:br>
            <a:r>
              <a:rPr lang="nl-NL" dirty="0" smtClean="0"/>
              <a:t/>
            </a:r>
            <a:br>
              <a:rPr lang="nl-NL" dirty="0" smtClean="0"/>
            </a:br>
            <a:r>
              <a:rPr lang="nl-NL" dirty="0" smtClean="0"/>
              <a:t>De meest noodzakelijke mineralen zijn Calcium, Fosfor, Natrium, Kalium, Chloride, Jodium, IJzer Koper en Fluor. Wanneer deze afwezig zijn in de voeding kunnen ze typische klachten geven en soms zelfs tot ziekten leiden. Ze  hebben allemaal hun eigen functie. </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21</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85000" lnSpcReduction="20000"/>
          </a:bodyPr>
          <a:lstStyle/>
          <a:p>
            <a:r>
              <a:rPr lang="nl-NL" sz="1200" kern="1200" dirty="0" smtClean="0">
                <a:solidFill>
                  <a:schemeClr val="tx1"/>
                </a:solidFill>
                <a:latin typeface="+mn-lt"/>
                <a:ea typeface="+mn-ea"/>
                <a:cs typeface="+mn-cs"/>
              </a:rPr>
              <a:t>Jullie zijn natuurlijk sporters en zullen voldoende beweging hebben. Maar toch willen wij jullie nog even uitleggen hoeveel er precies bewogen moet worden om aan de gezondheidsnorm te voldoen en waarom bewegen zo belangrijk is. </a:t>
            </a:r>
          </a:p>
          <a:p>
            <a:r>
              <a:rPr lang="nl-NL" sz="1200" kern="1200" dirty="0" smtClean="0">
                <a:solidFill>
                  <a:schemeClr val="tx1"/>
                </a:solidFill>
                <a:latin typeface="+mn-lt"/>
                <a:ea typeface="+mn-ea"/>
                <a:cs typeface="+mn-cs"/>
              </a:rPr>
              <a:t>In Nederland geld de NNGB norm, Nederlandse Norm Gezond Bewegen. Voor de jeugd, en hiermee bedoel ik onder de 18 jaar, betekend dit: dagelijks een uur matig intensieve lichamelijke activiteit, waarbij de activiteiten minimaal 2 keer per week gericht zijn op het verbeteren of handhaven van lichamelijke fitheid.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sym typeface="Wingdings"/>
              </a:rPr>
              <a:t></a:t>
            </a:r>
            <a:r>
              <a:rPr lang="nl-NL" sz="1200" kern="1200" dirty="0" smtClean="0">
                <a:solidFill>
                  <a:schemeClr val="tx1"/>
                </a:solidFill>
                <a:latin typeface="+mn-lt"/>
                <a:ea typeface="+mn-ea"/>
                <a:cs typeface="+mn-cs"/>
              </a:rPr>
              <a:t> dit is dus hoeveel je minstens moet bewegen om gezond te blijven.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Ook is er nog de fitnorm. Deze heeft niet als doel om de gezondheid te behouden of te verbeteren, maar om de conditie te verbeteren. Je voldoet aan de fitnorm als je minstens 3 keer per week 20 minuten intensief beweegt. Het gaat dan om activiteiten waarbij je hartslag flink omhoog gaat, dat je dieper gaat ademhalen en je gaat zweten.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Dit zijn dus 2 normen die je kunnen helpen om te weten of jij gezond bent en of je bezig bent om je conditie op peil te houden.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Maar waarom is het nou zo belangrijk om te bewegen: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Bewegen is goed voor je lichaam maar ook voor je geest. Bewegen doe je vaak al zonder erbij na te denken. Je fietst of loopt naar school, je loopt door de stad, je bent aan het opruimen. Door bewegen voel je </a:t>
            </a:r>
            <a:r>
              <a:rPr lang="nl-NL" sz="1200" kern="1200" dirty="0" err="1" smtClean="0">
                <a:solidFill>
                  <a:schemeClr val="tx1"/>
                </a:solidFill>
                <a:latin typeface="+mn-lt"/>
                <a:ea typeface="+mn-ea"/>
                <a:cs typeface="+mn-cs"/>
              </a:rPr>
              <a:t>je</a:t>
            </a:r>
            <a:r>
              <a:rPr lang="nl-NL" sz="1200" kern="1200" dirty="0" smtClean="0">
                <a:solidFill>
                  <a:schemeClr val="tx1"/>
                </a:solidFill>
                <a:latin typeface="+mn-lt"/>
                <a:ea typeface="+mn-ea"/>
                <a:cs typeface="+mn-cs"/>
              </a:rPr>
              <a:t> fitter want je hebt meer energie en gezonder. En wanneer je voldoende beweegt zal je niet snel dik worden. </a:t>
            </a:r>
          </a:p>
          <a:p>
            <a:endParaRPr lang="nl-NL"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latin typeface="+mn-lt"/>
                <a:ea typeface="+mn-ea"/>
                <a:cs typeface="+mn-cs"/>
              </a:rPr>
              <a:t>Genoeg bewegen houdt verder je hart en je bloedvaten in conditie en het verlaagt de bloeddruk. De kans op hart- en vaatziekten of een beroerte wordt veel kleiner door bewegen.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Ook is bewegen goed voor het cholesterolgehalte. Wanneer dit verhoogd is kan het leiden tot vernauwingen in de slagaders, en dit is erg gevaarlijk voor het hart. Door beweging stijgt het goede cholesterol, en dit is goed voor de bloedvaten.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Verder zorgt beweging er nog voor dat je spijsvertering verbetert. Hierdoor kan je makkelijker naar de wc en heb je minder last van verstopping. Verder gaat het ook botontkalking tegen, om meer botmassa te krijgen is het belangrijk dat de botten worden belast.  </a:t>
            </a:r>
          </a:p>
          <a:p>
            <a:endParaRPr lang="nl-NL" sz="1200" kern="1200" dirty="0" smtClean="0">
              <a:solidFill>
                <a:schemeClr val="tx1"/>
              </a:solidFill>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4</a:t>
            </a:fld>
            <a:endParaRPr lang="nl-N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kern="1200" dirty="0" smtClean="0">
                <a:solidFill>
                  <a:schemeClr val="tx1"/>
                </a:solidFill>
                <a:latin typeface="+mn-lt"/>
                <a:ea typeface="+mn-ea"/>
                <a:cs typeface="+mn-cs"/>
              </a:rPr>
              <a:t>- </a:t>
            </a:r>
            <a:r>
              <a:rPr lang="nl-NL" sz="1200" b="1" kern="1200" dirty="0" smtClean="0">
                <a:solidFill>
                  <a:schemeClr val="tx1"/>
                </a:solidFill>
                <a:latin typeface="+mn-lt"/>
                <a:ea typeface="+mn-ea"/>
                <a:cs typeface="+mn-cs"/>
              </a:rPr>
              <a:t>Zuivel, vlees, vis, ei en vleesvervangers</a:t>
            </a:r>
            <a:r>
              <a:rPr lang="nl-NL" sz="1200" kern="1200" dirty="0" smtClean="0">
                <a:solidFill>
                  <a:schemeClr val="tx1"/>
                </a:solidFill>
                <a:latin typeface="+mn-lt"/>
                <a:ea typeface="+mn-ea"/>
                <a:cs typeface="+mn-cs"/>
              </a:rPr>
              <a:t> </a:t>
            </a:r>
            <a:r>
              <a:rPr lang="nl-NL" sz="1200" kern="1200" dirty="0" smtClean="0">
                <a:solidFill>
                  <a:schemeClr val="tx1"/>
                </a:solidFill>
                <a:latin typeface="+mn-lt"/>
                <a:ea typeface="+mn-ea"/>
                <a:cs typeface="+mn-cs"/>
                <a:sym typeface="Wingdings"/>
              </a:rPr>
              <a:t></a:t>
            </a:r>
            <a:r>
              <a:rPr lang="nl-NL" sz="1200" kern="1200" dirty="0" smtClean="0">
                <a:solidFill>
                  <a:schemeClr val="tx1"/>
                </a:solidFill>
                <a:latin typeface="+mn-lt"/>
                <a:ea typeface="+mn-ea"/>
                <a:cs typeface="+mn-cs"/>
              </a:rPr>
              <a:t>  Dit vak omvat vlees, vleeswaren, vis, melk, melkproducten, kaas, ei en vleesvervangers. Deze producten helpen je om onmisbare voedingsstoffen binnen te krijgen, zoals eiwitten, visvetzuren, ijzer, calcium en </a:t>
            </a:r>
            <a:r>
              <a:rPr lang="nl-NL" sz="1200" kern="1200" dirty="0" err="1" smtClean="0">
                <a:solidFill>
                  <a:schemeClr val="tx1"/>
                </a:solidFill>
                <a:latin typeface="+mn-lt"/>
                <a:ea typeface="+mn-ea"/>
                <a:cs typeface="+mn-cs"/>
              </a:rPr>
              <a:t>B-vitamines</a:t>
            </a:r>
            <a:r>
              <a:rPr lang="nl-NL" sz="1200" kern="1200" dirty="0" smtClean="0">
                <a:solidFill>
                  <a:schemeClr val="tx1"/>
                </a:solidFill>
                <a:latin typeface="+mn-lt"/>
                <a:ea typeface="+mn-ea"/>
                <a:cs typeface="+mn-cs"/>
              </a:rPr>
              <a:t>.</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Vlees en vleesvervangers leveren onder meer eiwitten. Eiwitten zijn nodig als bouwstof in de cellen en voor de aanmaak van (spier)weefsel in je lichaam.</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Melk en melkproducten leveren naast eiwit ook veel calcium en dat is belangrijk voor je botten.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Vlees bevat ijzer dat goed door het lichaam kan worden opgenomen en daarmee helpt om bloedarmoede te voorkomen.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*Het eten van vis verkleint de kans op hart- en vaatziekten. </a:t>
            </a:r>
            <a:r>
              <a:rPr lang="nl-NL" sz="1200" u="sng" kern="1200" dirty="0" smtClean="0">
                <a:solidFill>
                  <a:schemeClr val="tx1"/>
                </a:solidFill>
                <a:latin typeface="+mn-lt"/>
                <a:ea typeface="+mn-ea"/>
                <a:cs typeface="+mn-cs"/>
              </a:rPr>
              <a:t>Eet daarom 2 keer per week vis.</a:t>
            </a:r>
          </a:p>
          <a:p>
            <a:r>
              <a:rPr lang="nl-NL" sz="1200" kern="1200" dirty="0" smtClean="0">
                <a:solidFill>
                  <a:schemeClr val="tx1"/>
                </a:solidFill>
                <a:latin typeface="+mn-lt"/>
                <a:ea typeface="+mn-ea"/>
                <a:cs typeface="+mn-cs"/>
              </a:rPr>
              <a:t>Vlees, vleeswaren, kaas, melk en melkproducten bevatten veel verzadigd vet. En dit is slecht vet. Kies daarom bij vlees en zuivel wel voor de magere varianten, omdat hier minder verzadigd vet in zit.</a:t>
            </a:r>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22</a:t>
            </a:fld>
            <a:endParaRPr lang="nl-N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85000" lnSpcReduction="20000"/>
          </a:bodyPr>
          <a:lstStyle/>
          <a:p>
            <a:r>
              <a:rPr lang="nl-NL" sz="1200" b="1" kern="1200" dirty="0" smtClean="0">
                <a:solidFill>
                  <a:schemeClr val="tx1"/>
                </a:solidFill>
                <a:latin typeface="+mn-lt"/>
                <a:ea typeface="+mn-ea"/>
                <a:cs typeface="+mn-cs"/>
              </a:rPr>
              <a:t>Sporten en eten</a:t>
            </a:r>
            <a:r>
              <a:rPr lang="nl-NL" sz="1200" kern="1200" dirty="0" smtClean="0">
                <a:solidFill>
                  <a:schemeClr val="tx1"/>
                </a:solidFill>
                <a:latin typeface="+mn-lt"/>
                <a:ea typeface="+mn-ea"/>
                <a:cs typeface="+mn-cs"/>
              </a:rPr>
              <a:t> </a:t>
            </a:r>
            <a:br>
              <a:rPr lang="nl-NL" sz="1200" kern="1200" dirty="0" smtClean="0">
                <a:solidFill>
                  <a:schemeClr val="tx1"/>
                </a:solidFill>
                <a:latin typeface="+mn-lt"/>
                <a:ea typeface="+mn-ea"/>
                <a:cs typeface="+mn-cs"/>
              </a:rPr>
            </a:br>
            <a:r>
              <a:rPr lang="nl-NL" sz="1200" b="1" kern="1200" dirty="0" smtClean="0">
                <a:solidFill>
                  <a:schemeClr val="tx1"/>
                </a:solidFill>
                <a:latin typeface="+mn-lt"/>
                <a:ea typeface="+mn-ea"/>
                <a:cs typeface="+mn-cs"/>
              </a:rPr>
              <a:t>Tot 1 uur voor het sporten kun je wel een licht verteerbaar tussendoortje eten, dat voldoende energie levert, zoals</a:t>
            </a:r>
            <a:r>
              <a:rPr lang="nl-NL" sz="1200" kern="1200" dirty="0" smtClean="0">
                <a:solidFill>
                  <a:schemeClr val="tx1"/>
                </a:solidFill>
                <a:latin typeface="+mn-lt"/>
                <a:ea typeface="+mn-ea"/>
                <a:cs typeface="+mn-cs"/>
              </a:rPr>
              <a:t>:</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Een krentenbol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Een schaaltje magere yoghurt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*Een banaan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*Een appel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*Een plak ontbijtkoek </a:t>
            </a:r>
          </a:p>
          <a:p>
            <a:pPr lvl="0"/>
            <a:r>
              <a:rPr lang="nl-NL" sz="1200" b="1" kern="1200" dirty="0" smtClean="0">
                <a:solidFill>
                  <a:schemeClr val="tx1"/>
                </a:solidFill>
                <a:latin typeface="+mn-lt"/>
                <a:ea typeface="+mn-ea"/>
                <a:cs typeface="+mn-cs"/>
              </a:rPr>
              <a:t>Sport niet op een nuchtere maag:</a:t>
            </a:r>
            <a:br>
              <a:rPr lang="nl-NL" sz="1200" b="1"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Sporten op een lege maag zorgt niet voor een snellere vetverbranding. Je loopt het risico dat je tijdens het sporten minder energie hebt en daardoor eerder stopt. Sommige mensen vallen zelfs flauw, omdat het glucosegehalte in het bloed daalt. En je spieren hebben juist glucose nodig om te kunnen werken. </a:t>
            </a:r>
          </a:p>
          <a:p>
            <a:pPr lvl="0"/>
            <a:r>
              <a:rPr lang="nl-NL" sz="1200" b="1" kern="1200" dirty="0" smtClean="0">
                <a:solidFill>
                  <a:schemeClr val="tx1"/>
                </a:solidFill>
                <a:latin typeface="+mn-lt"/>
                <a:ea typeface="+mn-ea"/>
                <a:cs typeface="+mn-cs"/>
              </a:rPr>
              <a:t>Voorkom maagklachten tijdens het sporten:</a:t>
            </a:r>
            <a:br>
              <a:rPr lang="nl-NL" sz="1200" b="1"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Eet ongeveer 2 uur voor het sporten geen maaltijd meer. Om het eten te verteren heeft je lichaam constant aanvoer van zuurstof en bloed nodig naar het maag-darmkanaal. Als je tegelijkertijd sport vragen je spieren ook om zuurstof en bloed. Omdat deze 2 processen nu samen gaan kunnen er maagklachten ontstaan. Wanneer je toch iets nog moet eten vlak voor het sporten kies dan bijvoorbeeld voor een salade, fruit of yoghurt. </a:t>
            </a:r>
          </a:p>
          <a:p>
            <a:r>
              <a:rPr lang="nl-NL" sz="1200" b="1" kern="1200" dirty="0" smtClean="0">
                <a:solidFill>
                  <a:schemeClr val="tx1"/>
                </a:solidFill>
                <a:latin typeface="+mn-lt"/>
                <a:ea typeface="+mn-ea"/>
                <a:cs typeface="+mn-cs"/>
              </a:rPr>
              <a:t>Eet je maaltijd na het sporten: </a:t>
            </a:r>
            <a:br>
              <a:rPr lang="nl-NL" sz="1200" b="1"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Na veel inspanning krijg je natuurlijk trek, want je hebt veel energie verbrand. De voorraad moet weer aangevuld worden, en het is helemaal niet verkeerd om na het sporten een maaltijd te eten. Je moet er wel op letten wat je eet natuurlijk. </a:t>
            </a:r>
          </a:p>
          <a:p>
            <a:r>
              <a:rPr lang="nl-NL" sz="1200" kern="1200" dirty="0" smtClean="0">
                <a:solidFill>
                  <a:schemeClr val="tx1"/>
                </a:solidFill>
                <a:latin typeface="+mn-lt"/>
                <a:ea typeface="+mn-ea"/>
                <a:cs typeface="+mn-cs"/>
              </a:rPr>
              <a:t> </a:t>
            </a:r>
            <a:r>
              <a:rPr lang="nl-NL" sz="1200" b="1" kern="1200" dirty="0" smtClean="0">
                <a:solidFill>
                  <a:schemeClr val="tx1"/>
                </a:solidFill>
                <a:latin typeface="+mn-lt"/>
                <a:ea typeface="+mn-ea"/>
                <a:cs typeface="+mn-cs"/>
              </a:rPr>
              <a:t>Nog even een fabeltje:</a:t>
            </a:r>
            <a:br>
              <a:rPr lang="nl-NL" sz="1200" b="1"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Veel mensen beweren dat je na 8 uur ’s avonds niks meer moet eten omdat je dat eten dan nog moeilijk verbrand. Maar dit is niet waar. Ook na 8 uur en tijdens het slapen gaat je lichaam door met het verbranden van energie.</a:t>
            </a:r>
            <a:r>
              <a:rPr lang="nl-NL" sz="1200" b="1" kern="1200" dirty="0" smtClean="0">
                <a:solidFill>
                  <a:schemeClr val="tx1"/>
                </a:solidFill>
                <a:latin typeface="+mn-lt"/>
                <a:ea typeface="+mn-ea"/>
                <a:cs typeface="+mn-cs"/>
              </a:rPr>
              <a:t> </a:t>
            </a:r>
            <a:r>
              <a:rPr lang="nl-NL" sz="1200" kern="1200" dirty="0" smtClean="0">
                <a:solidFill>
                  <a:schemeClr val="tx1"/>
                </a:solidFill>
                <a:latin typeface="+mn-lt"/>
                <a:ea typeface="+mn-ea"/>
                <a:cs typeface="+mn-cs"/>
              </a:rPr>
              <a:t>Het gaat om de hoeveelheid die je gedurende de hele dag eet en hoeveel je beweegt. Houd er ook rekening mee dat je maagklachten kunt krijgen, of onrustiger slaapt als je laat eet.</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23</a:t>
            </a:fld>
            <a:endParaRPr lang="nl-N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b="1" kern="1200" dirty="0" smtClean="0">
                <a:solidFill>
                  <a:schemeClr val="tx1"/>
                </a:solidFill>
                <a:latin typeface="+mn-lt"/>
                <a:ea typeface="+mn-ea"/>
                <a:cs typeface="+mn-cs"/>
              </a:rPr>
              <a:t>Nog wat belangrijke punten:</a:t>
            </a:r>
            <a:br>
              <a:rPr lang="nl-NL" sz="1200" b="1"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Er moet een balans zijn tussen de energie inname en bewegen. Wanneer de energie inname groter is dan het bewegen zal er worden aangekomen.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- 1 warme maaltijd op een dag is voldoende. Een warme maaltijd bevat vaak veel calorieën omdat er vaak vlees bij wordt gegeten. Hier in Suriname worden er door de meeste mensen vaker op een dag een warme maaltijd gegeten. Dit is heel slecht.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Soft is een dikmaker. Uit ons onderzoek is naar voren gekomen dat er veel te veel soft wordt gedronken. Meerder cups per dag door de meeste. Soft bevat veel calorieën, en kan dus beter vervangen worden door water of limonade. </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24</a:t>
            </a:fld>
            <a:endParaRPr lang="nl-N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latin typeface="+mn-lt"/>
                <a:ea typeface="+mn-ea"/>
                <a:cs typeface="+mn-cs"/>
              </a:rPr>
              <a:t>De een heeft er meer behoefte aan de ander en de een doet het op een andere manier dan de ander. Ontspannen is niets meer en niets minder dan tot rust komen in lichaam en geest. Wandelen, lezen, slapen, sporten, avondje stappen...... Er zijn vele varianten om tot ontspanning tot komen. Het is goed voor ons, want spanning, dat weten we allemaal, daar krijgen we op den duur last van. En door te ontspannen neemt de spanning af. Ook is het zo dat je door te ontspannen beter kunt presteren, motiveren en concentreren. Je prestaties op andere gebieden (zoals volleybal) gaan dus vooruit als je ontspannen bent.</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25</a:t>
            </a:fld>
            <a:endParaRPr lang="nl-N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26</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kern="1200" dirty="0" smtClean="0">
                <a:solidFill>
                  <a:schemeClr val="tx1"/>
                </a:solidFill>
                <a:latin typeface="+mn-lt"/>
                <a:ea typeface="+mn-ea"/>
                <a:cs typeface="+mn-cs"/>
              </a:rPr>
              <a:t>Ook heeft het een gunstig effect op diabetes, dit is suikerziekte. Mensen met overgewicht heb een grote kans op het krijgen van suikerziekte. </a:t>
            </a:r>
          </a:p>
          <a:p>
            <a:endParaRPr lang="nl-NL" sz="1200" kern="1200" dirty="0" smtClean="0">
              <a:solidFill>
                <a:schemeClr val="tx1"/>
              </a:solidFill>
              <a:latin typeface="+mn-lt"/>
              <a:ea typeface="+mn-ea"/>
              <a:cs typeface="+mn-cs"/>
            </a:endParaRPr>
          </a:p>
          <a:p>
            <a:r>
              <a:rPr lang="nl-NL" sz="1200" kern="1200" dirty="0" smtClean="0">
                <a:solidFill>
                  <a:schemeClr val="tx1"/>
                </a:solidFill>
                <a:latin typeface="+mn-lt"/>
                <a:ea typeface="+mn-ea"/>
                <a:cs typeface="+mn-cs"/>
              </a:rPr>
              <a:t>- een goed zelfbeeld</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het maakt omgaan met stress makkelijker</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het vergroot het uithoudingsvermogen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zorgt ervoor dat je beter slaapt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het versterkt de spieren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je kan je beter concentreren op school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 verbetert het coördinatie vermogen </a:t>
            </a:r>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5</a:t>
            </a:fld>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latin typeface="+mn-lt"/>
                <a:ea typeface="+mn-ea"/>
                <a:cs typeface="+mn-cs"/>
              </a:rPr>
              <a:t>Roken en sport gaan niet samen. Sporten heeft namelijk een positief effect op je lichaam, roken heeft dat totaal niet. Roken kan schadelijk zijn door het actief of passief te doen. Passief is het</a:t>
            </a:r>
            <a:r>
              <a:rPr lang="nl-NL" sz="1200" kern="1200" baseline="0" dirty="0" smtClean="0">
                <a:solidFill>
                  <a:schemeClr val="tx1"/>
                </a:solidFill>
                <a:latin typeface="+mn-lt"/>
                <a:ea typeface="+mn-ea"/>
                <a:cs typeface="+mn-cs"/>
              </a:rPr>
              <a:t> meeroken van de rook van anderen. </a:t>
            </a:r>
            <a:r>
              <a:rPr lang="nl-NL" sz="1200" kern="1200" dirty="0" smtClean="0">
                <a:solidFill>
                  <a:schemeClr val="tx1"/>
                </a:solidFill>
                <a:latin typeface="+mn-lt"/>
                <a:ea typeface="+mn-ea"/>
                <a:cs typeface="+mn-cs"/>
              </a:rPr>
              <a:t> Roken heeft een negatief effect op de sportprestatie. In tabaksrook zitten meer dan 1000 schadelijke stoffen. De stoffen die het meest schadelijk zijn, zijn teer, </a:t>
            </a:r>
            <a:r>
              <a:rPr lang="nl-NL" sz="1200" kern="1200" dirty="0" err="1" smtClean="0">
                <a:solidFill>
                  <a:schemeClr val="tx1"/>
                </a:solidFill>
                <a:latin typeface="+mn-lt"/>
                <a:ea typeface="+mn-ea"/>
                <a:cs typeface="+mn-cs"/>
              </a:rPr>
              <a:t>koolstofmonoxide</a:t>
            </a:r>
            <a:r>
              <a:rPr lang="nl-NL" sz="1200" kern="1200" dirty="0" smtClean="0">
                <a:solidFill>
                  <a:schemeClr val="tx1"/>
                </a:solidFill>
                <a:latin typeface="+mn-lt"/>
                <a:ea typeface="+mn-ea"/>
                <a:cs typeface="+mn-cs"/>
              </a:rPr>
              <a:t> en nicotine. </a:t>
            </a:r>
          </a:p>
          <a:p>
            <a:r>
              <a:rPr lang="nl-NL" dirty="0" smtClean="0"/>
              <a:t/>
            </a:r>
            <a:br>
              <a:rPr lang="nl-NL" dirty="0" smtClean="0"/>
            </a:br>
            <a:r>
              <a:rPr lang="nl-NL" sz="1200" kern="1200" dirty="0" smtClean="0">
                <a:solidFill>
                  <a:schemeClr val="tx1"/>
                </a:solidFill>
                <a:latin typeface="+mn-lt"/>
                <a:ea typeface="+mn-ea"/>
                <a:cs typeface="+mn-cs"/>
              </a:rPr>
              <a:t>• </a:t>
            </a:r>
            <a:r>
              <a:rPr lang="nl-NL" sz="1200" b="1" kern="1200" dirty="0" smtClean="0">
                <a:solidFill>
                  <a:schemeClr val="tx1"/>
                </a:solidFill>
                <a:latin typeface="+mn-lt"/>
                <a:ea typeface="+mn-ea"/>
                <a:cs typeface="+mn-cs"/>
              </a:rPr>
              <a:t>Teer</a:t>
            </a:r>
            <a:r>
              <a:rPr lang="nl-NL" sz="1200" kern="1200" dirty="0" smtClean="0">
                <a:solidFill>
                  <a:schemeClr val="tx1"/>
                </a:solidFill>
                <a:latin typeface="+mn-lt"/>
                <a:ea typeface="+mn-ea"/>
                <a:cs typeface="+mn-cs"/>
              </a:rPr>
              <a:t> zet zich af op de luchtwegen en de longen en verwekt er ontstekingen. Door de gedeeltelijke of volledige verstopping van de luchtwegen vermindert de zuurstofopnamecapaciteit van de longen en krijgen de organen (o.a. de spieren) minder zuurstof. Teer is ook de kankerverwekkende stof in tabaksrook. Het veroorzaakt longkanker en kanker van tong, lip, strottenhoofd, slokdarm en blaas- en baarmoederhalskanker.</a:t>
            </a:r>
          </a:p>
          <a:p>
            <a:r>
              <a:rPr lang="nl-NL" sz="1200" kern="1200" dirty="0" smtClean="0">
                <a:solidFill>
                  <a:schemeClr val="tx1"/>
                </a:solidFill>
                <a:latin typeface="+mn-lt"/>
                <a:ea typeface="+mn-ea"/>
                <a:cs typeface="+mn-cs"/>
              </a:rPr>
              <a:t>• </a:t>
            </a:r>
            <a:r>
              <a:rPr lang="nl-NL" sz="1200" b="1" kern="1200" dirty="0" err="1" smtClean="0">
                <a:solidFill>
                  <a:schemeClr val="tx1"/>
                </a:solidFill>
                <a:latin typeface="+mn-lt"/>
                <a:ea typeface="+mn-ea"/>
                <a:cs typeface="+mn-cs"/>
              </a:rPr>
              <a:t>Koolstofmonoxide</a:t>
            </a:r>
            <a:r>
              <a:rPr lang="nl-NL" sz="1200" kern="1200" dirty="0" smtClean="0">
                <a:solidFill>
                  <a:schemeClr val="tx1"/>
                </a:solidFill>
                <a:latin typeface="+mn-lt"/>
                <a:ea typeface="+mn-ea"/>
                <a:cs typeface="+mn-cs"/>
              </a:rPr>
              <a:t> neemt in het bloed gedeeltelijk de plaats in van zuurstof, waardoor de bevoorrading van zuurstof in het hele lichaam en in de spieren een</a:t>
            </a:r>
            <a:r>
              <a:rPr lang="nl-NL" sz="1200" kern="1200" baseline="0" dirty="0" smtClean="0">
                <a:solidFill>
                  <a:schemeClr val="tx1"/>
                </a:solidFill>
                <a:latin typeface="+mn-lt"/>
                <a:ea typeface="+mn-ea"/>
                <a:cs typeface="+mn-cs"/>
              </a:rPr>
              <a:t> stuk minder wordt. </a:t>
            </a:r>
            <a:endParaRPr lang="nl-NL" sz="1200" kern="1200" dirty="0" smtClean="0">
              <a:solidFill>
                <a:schemeClr val="tx1"/>
              </a:solidFill>
              <a:latin typeface="+mn-lt"/>
              <a:ea typeface="+mn-ea"/>
              <a:cs typeface="+mn-cs"/>
            </a:endParaRPr>
          </a:p>
          <a:p>
            <a:r>
              <a:rPr lang="nl-NL" sz="1200" b="0" kern="1200" dirty="0" smtClean="0">
                <a:solidFill>
                  <a:schemeClr val="tx1"/>
                </a:solidFill>
                <a:latin typeface="+mn-lt"/>
                <a:ea typeface="+mn-ea"/>
                <a:cs typeface="+mn-cs"/>
              </a:rPr>
              <a:t>• </a:t>
            </a:r>
            <a:r>
              <a:rPr lang="nl-NL" sz="1200" b="1" kern="1200" dirty="0" smtClean="0">
                <a:solidFill>
                  <a:schemeClr val="tx1"/>
                </a:solidFill>
                <a:latin typeface="+mn-lt"/>
                <a:ea typeface="+mn-ea"/>
                <a:cs typeface="+mn-cs"/>
              </a:rPr>
              <a:t>Nicotine</a:t>
            </a:r>
            <a:r>
              <a:rPr lang="nl-NL" sz="1200" b="0" kern="1200" dirty="0" smtClean="0">
                <a:solidFill>
                  <a:schemeClr val="tx1"/>
                </a:solidFill>
                <a:latin typeface="+mn-lt"/>
                <a:ea typeface="+mn-ea"/>
                <a:cs typeface="+mn-cs"/>
              </a:rPr>
              <a:t> </a:t>
            </a:r>
            <a:r>
              <a:rPr lang="nl-NL" sz="1200" kern="1200" dirty="0" smtClean="0">
                <a:solidFill>
                  <a:schemeClr val="tx1"/>
                </a:solidFill>
                <a:latin typeface="+mn-lt"/>
                <a:ea typeface="+mn-ea"/>
                <a:cs typeface="+mn-cs"/>
              </a:rPr>
              <a:t>verhoogt het hartritme en doet de bloeddruk stijgen. Nicotine veroorzaakt ook een verhoogde afbraak van vitamine C.</a:t>
            </a:r>
            <a:br>
              <a:rPr lang="nl-NL" sz="1200" kern="1200" dirty="0" smtClean="0">
                <a:solidFill>
                  <a:schemeClr val="tx1"/>
                </a:solidFill>
                <a:latin typeface="+mn-lt"/>
                <a:ea typeface="+mn-ea"/>
                <a:cs typeface="+mn-cs"/>
              </a:rPr>
            </a:br>
            <a:endParaRPr lang="nl-NL" sz="1200" kern="1200" dirty="0" smtClean="0">
              <a:solidFill>
                <a:schemeClr val="tx1"/>
              </a:solidFill>
              <a:latin typeface="+mn-lt"/>
              <a:ea typeface="+mn-ea"/>
              <a:cs typeface="+mn-cs"/>
            </a:endParaRPr>
          </a:p>
          <a:p>
            <a:r>
              <a:rPr lang="nl-NL" sz="1200" kern="1200" dirty="0" smtClean="0">
                <a:solidFill>
                  <a:schemeClr val="tx1"/>
                </a:solidFill>
                <a:latin typeface="+mn-lt"/>
                <a:ea typeface="+mn-ea"/>
                <a:cs typeface="+mn-cs"/>
              </a:rPr>
              <a:t>Door de verminderde zuurstoftoevoer ontstaan zintuiglijke stoornissen: een roker smaakt, ruikt, hoort en ziet minder scherp.</a:t>
            </a:r>
            <a:br>
              <a:rPr lang="nl-NL" sz="1200" kern="1200" dirty="0" smtClean="0">
                <a:solidFill>
                  <a:schemeClr val="tx1"/>
                </a:solidFill>
                <a:latin typeface="+mn-lt"/>
                <a:ea typeface="+mn-ea"/>
                <a:cs typeface="+mn-cs"/>
              </a:rPr>
            </a:br>
            <a:r>
              <a:rPr lang="nl-NL" sz="1200" kern="1200" dirty="0" err="1" smtClean="0">
                <a:solidFill>
                  <a:schemeClr val="tx1"/>
                </a:solidFill>
                <a:latin typeface="+mn-lt"/>
                <a:ea typeface="+mn-ea"/>
                <a:cs typeface="+mn-cs"/>
              </a:rPr>
              <a:t>Koolstofmonoxide</a:t>
            </a:r>
            <a:r>
              <a:rPr lang="nl-NL" sz="1200" kern="1200" dirty="0" smtClean="0">
                <a:solidFill>
                  <a:schemeClr val="tx1"/>
                </a:solidFill>
                <a:latin typeface="+mn-lt"/>
                <a:ea typeface="+mn-ea"/>
                <a:cs typeface="+mn-cs"/>
              </a:rPr>
              <a:t> en nicotine hebben een sterk effect op het zenuwstelsel. Geheugen en concentratievermogen verzwakken en de reactiesnelheid daalt.</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6</a:t>
            </a:fld>
            <a:endParaRPr lang="nl-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u="sng" kern="1200" dirty="0" smtClean="0">
                <a:solidFill>
                  <a:schemeClr val="tx1"/>
                </a:solidFill>
                <a:latin typeface="+mn-lt"/>
                <a:ea typeface="+mn-ea"/>
                <a:cs typeface="+mn-cs"/>
              </a:rPr>
              <a:t>De belangrijkste negatieve effecten op de conditie en het prestatievermogen van de sporter zijn</a:t>
            </a:r>
            <a:r>
              <a:rPr lang="nl-NL" sz="1200" kern="1200" dirty="0" smtClean="0">
                <a:solidFill>
                  <a:schemeClr val="tx1"/>
                </a:solidFill>
                <a:latin typeface="+mn-lt"/>
                <a:ea typeface="+mn-ea"/>
                <a:cs typeface="+mn-cs"/>
              </a:rPr>
              <a:t>:</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1. de sterke daling van de zuurstoftoevoer naar het hele lichaam, voornamelijk naar het hart en de spieren, welke natuurlijk belangrijk zijn voor het sporten.</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2. de overbelasting van het hart door de stijging van de hartfrequentie en de bloeddruk;</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3. het negatieve effect op het zenuwstelsel: vertraging van de reactiesnelheid en verminderd gezichtsvermogen.</a:t>
            </a:r>
          </a:p>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
            </a:r>
            <a:br>
              <a:rPr lang="nl-NL" dirty="0" smtClean="0"/>
            </a:br>
            <a:r>
              <a:rPr lang="nl-NL" sz="1200" kern="1200" dirty="0" smtClean="0">
                <a:solidFill>
                  <a:schemeClr val="tx1"/>
                </a:solidFill>
                <a:latin typeface="+mn-lt"/>
                <a:ea typeface="+mn-ea"/>
                <a:cs typeface="+mn-cs"/>
              </a:rPr>
              <a:t>Bij volleybal speelt ook het uithoudingsvermogen een rol. De beschikbare hoeveelheid zuurstof is bepalend voor de prestatie. Om optimaal te kunnen presteren heb je een maximale zuurstoftoevoer nodig. Aangezien de zuurstoftoevoer naar de spieren wordt belemmerd door roken, zal het verschil tussen roken en niet roken merkbaar zijn.</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7</a:t>
            </a:fld>
            <a:endParaRPr lang="nl-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kern="1200" dirty="0" smtClean="0">
                <a:solidFill>
                  <a:schemeClr val="tx1"/>
                </a:solidFill>
                <a:latin typeface="+mn-lt"/>
                <a:ea typeface="+mn-ea"/>
                <a:cs typeface="+mn-cs"/>
              </a:rPr>
              <a:t>Soms denken mensen die roken dat het niet uit maakt dat ze roken, als ze sporten. Ze denken dat het sporten de nadelige effecten van het roken laten verdwijnen. Ook denken ze dat door het sporten de longen worden gezuiverd. Dit klopt niet! De teer, </a:t>
            </a:r>
            <a:r>
              <a:rPr lang="nl-NL" sz="1200" kern="1200" dirty="0" err="1" smtClean="0">
                <a:solidFill>
                  <a:schemeClr val="tx1"/>
                </a:solidFill>
                <a:latin typeface="+mn-lt"/>
                <a:ea typeface="+mn-ea"/>
                <a:cs typeface="+mn-cs"/>
              </a:rPr>
              <a:t>koolstofmonoxide</a:t>
            </a:r>
            <a:r>
              <a:rPr lang="nl-NL" sz="1200" kern="1200" dirty="0" smtClean="0">
                <a:solidFill>
                  <a:schemeClr val="tx1"/>
                </a:solidFill>
                <a:latin typeface="+mn-lt"/>
                <a:ea typeface="+mn-ea"/>
                <a:cs typeface="+mn-cs"/>
              </a:rPr>
              <a:t> en nicotine zullen ook als je sport, schade aan het lichaam brengen.</a:t>
            </a:r>
          </a:p>
          <a:p>
            <a:r>
              <a:rPr lang="nl-NL" sz="1200" kern="1200" dirty="0" smtClean="0">
                <a:solidFill>
                  <a:schemeClr val="tx1"/>
                </a:solidFill>
                <a:latin typeface="+mn-lt"/>
                <a:ea typeface="+mn-ea"/>
                <a:cs typeface="+mn-cs"/>
              </a:rPr>
              <a:t>Ook passief roken kan gevolgen hebben. De rook die wordt uitgeademd bevat veel </a:t>
            </a:r>
            <a:r>
              <a:rPr lang="nl-NL" sz="1200" kern="1200" dirty="0" err="1" smtClean="0">
                <a:solidFill>
                  <a:schemeClr val="tx1"/>
                </a:solidFill>
                <a:latin typeface="+mn-lt"/>
                <a:ea typeface="+mn-ea"/>
                <a:cs typeface="+mn-cs"/>
              </a:rPr>
              <a:t>koolstofmonoxide</a:t>
            </a:r>
            <a:r>
              <a:rPr lang="nl-NL" sz="1200" kern="1200" dirty="0" smtClean="0">
                <a:solidFill>
                  <a:schemeClr val="tx1"/>
                </a:solidFill>
                <a:latin typeface="+mn-lt"/>
                <a:ea typeface="+mn-ea"/>
                <a:cs typeface="+mn-cs"/>
              </a:rPr>
              <a:t>. Ook bevat het teer en nicotine. Bij passief roken zal er ook vermindering van de zuurstoftoevoer en aantasting van het zenuwstelsel optreden. Dit is wel in mindere mate dan dat er actief wordt gerookt.</a:t>
            </a:r>
          </a:p>
          <a:p>
            <a:r>
              <a:rPr lang="nl-NL" sz="1200" kern="1200" dirty="0" smtClean="0">
                <a:solidFill>
                  <a:schemeClr val="tx1"/>
                </a:solidFill>
                <a:latin typeface="+mn-lt"/>
                <a:ea typeface="+mn-ea"/>
                <a:cs typeface="+mn-cs"/>
              </a:rPr>
              <a:t>Toch vind niemand het raar dat er na het sporten in de kantine of cafetaria een sigaret wordt opgestoken. Ondanks dat roken slecht is voor de sportprestatie. </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8</a:t>
            </a:fld>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lnSpcReduction="10000"/>
          </a:bodyPr>
          <a:lstStyle/>
          <a:p>
            <a:r>
              <a:rPr lang="nl-NL" sz="1200" kern="1200" dirty="0" smtClean="0">
                <a:solidFill>
                  <a:schemeClr val="tx1"/>
                </a:solidFill>
                <a:latin typeface="+mn-lt"/>
                <a:ea typeface="+mn-ea"/>
                <a:cs typeface="+mn-cs"/>
              </a:rPr>
              <a:t>Iedereen weet dat roken slecht is voor de sportprestaties. Maar alcohol</a:t>
            </a:r>
            <a:r>
              <a:rPr lang="nl-NL" sz="1200" kern="1200" baseline="0" dirty="0" smtClean="0">
                <a:solidFill>
                  <a:schemeClr val="tx1"/>
                </a:solidFill>
                <a:latin typeface="+mn-lt"/>
                <a:ea typeface="+mn-ea"/>
                <a:cs typeface="+mn-cs"/>
              </a:rPr>
              <a:t> is net zo schadelijk.</a:t>
            </a:r>
            <a:r>
              <a:rPr lang="nl-NL" sz="1200" kern="1200" dirty="0" smtClean="0">
                <a:solidFill>
                  <a:schemeClr val="tx1"/>
                </a:solidFill>
                <a:latin typeface="+mn-lt"/>
                <a:ea typeface="+mn-ea"/>
                <a:cs typeface="+mn-cs"/>
              </a:rPr>
              <a:t> Naast alcohol bevat het ook koolhydraten, vitaminen en mineralen, maar toch kunnen deze dranken niet als goede voedingsmiddelen beschouwd</a:t>
            </a:r>
            <a:r>
              <a:rPr lang="nl-NL" sz="1200" kern="1200" baseline="0" dirty="0" smtClean="0">
                <a:solidFill>
                  <a:schemeClr val="tx1"/>
                </a:solidFill>
                <a:latin typeface="+mn-lt"/>
                <a:ea typeface="+mn-ea"/>
                <a:cs typeface="+mn-cs"/>
              </a:rPr>
              <a:t> worden</a:t>
            </a:r>
            <a:r>
              <a:rPr lang="nl-NL" sz="1200" kern="1200" dirty="0" smtClean="0">
                <a:solidFill>
                  <a:schemeClr val="tx1"/>
                </a:solidFill>
                <a:latin typeface="+mn-lt"/>
                <a:ea typeface="+mn-ea"/>
                <a:cs typeface="+mn-cs"/>
              </a:rPr>
              <a:t>. Het zijn dus voornamelijk genotsmiddelen.</a:t>
            </a:r>
          </a:p>
          <a:p>
            <a:r>
              <a:rPr lang="nl-NL" sz="1200" kern="1200" dirty="0" smtClean="0">
                <a:solidFill>
                  <a:schemeClr val="tx1"/>
                </a:solidFill>
                <a:latin typeface="+mn-lt"/>
                <a:ea typeface="+mn-ea"/>
                <a:cs typeface="+mn-cs"/>
              </a:rPr>
              <a:t/>
            </a:r>
            <a:br>
              <a:rPr lang="nl-NL" sz="1200" kern="1200" dirty="0" smtClean="0">
                <a:solidFill>
                  <a:schemeClr val="tx1"/>
                </a:solidFill>
                <a:latin typeface="+mn-lt"/>
                <a:ea typeface="+mn-ea"/>
                <a:cs typeface="+mn-cs"/>
              </a:rPr>
            </a:br>
            <a:r>
              <a:rPr lang="nl-NL" sz="1200" kern="1200" dirty="0" smtClean="0">
                <a:solidFill>
                  <a:schemeClr val="tx1"/>
                </a:solidFill>
                <a:latin typeface="+mn-lt"/>
                <a:ea typeface="+mn-ea"/>
                <a:cs typeface="+mn-cs"/>
              </a:rPr>
              <a:t>Alcohol wordt niet opgeslagen in een orgaan, het dringt door tot in het hele lichaam. Hierdoor beïnvloed het </a:t>
            </a:r>
            <a:r>
              <a:rPr lang="nl-NL" sz="1200" kern="1200" dirty="0" err="1" smtClean="0">
                <a:solidFill>
                  <a:schemeClr val="tx1"/>
                </a:solidFill>
                <a:latin typeface="+mn-lt"/>
                <a:ea typeface="+mn-ea"/>
                <a:cs typeface="+mn-cs"/>
              </a:rPr>
              <a:t>het</a:t>
            </a:r>
            <a:r>
              <a:rPr lang="nl-NL" sz="1200" kern="1200" dirty="0" smtClean="0">
                <a:solidFill>
                  <a:schemeClr val="tx1"/>
                </a:solidFill>
                <a:latin typeface="+mn-lt"/>
                <a:ea typeface="+mn-ea"/>
                <a:cs typeface="+mn-cs"/>
              </a:rPr>
              <a:t> hele lichaam. </a:t>
            </a:r>
          </a:p>
          <a:p>
            <a:r>
              <a:rPr lang="nl-NL" sz="1200" kern="1200" dirty="0" smtClean="0">
                <a:solidFill>
                  <a:schemeClr val="tx1"/>
                </a:solidFill>
                <a:latin typeface="+mn-lt"/>
                <a:ea typeface="+mn-ea"/>
                <a:cs typeface="+mn-cs"/>
              </a:rPr>
              <a:t/>
            </a:r>
            <a:br>
              <a:rPr lang="nl-NL" sz="1200" kern="1200" dirty="0" smtClean="0">
                <a:solidFill>
                  <a:schemeClr val="tx1"/>
                </a:solidFill>
                <a:latin typeface="+mn-lt"/>
                <a:ea typeface="+mn-ea"/>
                <a:cs typeface="+mn-cs"/>
              </a:rPr>
            </a:br>
            <a:r>
              <a:rPr lang="nl-NL" b="1" dirty="0" smtClean="0"/>
              <a:t>Alcohol en zelfvertrouwen </a:t>
            </a:r>
          </a:p>
          <a:p>
            <a:r>
              <a:rPr lang="nl-NL" dirty="0" smtClean="0"/>
              <a:t>Alcohol tijdens, voor en na het sporten wordt afgeraden. Er wordt vaak gedacht dat alcohol het lichaam opwarmt. Dit is onjuist. Alcohol zorgt ervoor dat de vaten verwijden. Daarbij stimuleert ze de bloedtoevoer naar de huid. Het gevolg is dat het lichaam juist zal afkoelen.</a:t>
            </a:r>
          </a:p>
          <a:p>
            <a:endParaRPr lang="nl-NL" sz="1200" kern="1200" dirty="0" smtClean="0">
              <a:solidFill>
                <a:schemeClr val="tx1"/>
              </a:solidFill>
              <a:latin typeface="+mn-lt"/>
              <a:ea typeface="+mn-ea"/>
              <a:cs typeface="+mn-cs"/>
            </a:endParaRPr>
          </a:p>
          <a:p>
            <a:r>
              <a:rPr lang="nl-NL" b="1" dirty="0" smtClean="0"/>
              <a:t>Alcohol na het sporten</a:t>
            </a:r>
          </a:p>
          <a:p>
            <a:r>
              <a:rPr lang="nl-NL" dirty="0" smtClean="0"/>
              <a:t>Ook na het sporten drinken sommige sporters alcohol. Alcohol leidt echter tot een vertraagde afbraak van lactaat. Dit komt het herstel niet ten goede. Na inspanning zijn de voorraden vocht en koolhydraten vaak op. Het is dan ook van belang om deze weer aan te vullen. Alcohol zorgt juist voor vochtverlies. Daarnaast bevat alcohol energie, wat tot een stijging van het gewicht kan leiden</a:t>
            </a:r>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9</a:t>
            </a:fld>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b="1" dirty="0" smtClean="0"/>
              <a:t>Alcohol en sportprestatie </a:t>
            </a:r>
          </a:p>
          <a:p>
            <a:r>
              <a:rPr lang="nl-NL" b="1" dirty="0" smtClean="0"/>
              <a:t>Alcohol</a:t>
            </a:r>
            <a:r>
              <a:rPr lang="nl-NL" dirty="0" smtClean="0"/>
              <a:t> kan de sportprestaties op een negatieve manier beïnvloeden. Er kunnen stofwisselingstoornissen ontstaan en het lichaamsgewicht kan stijgen. De lichaamstemperatuur kan verstoord raken en het lichaam kan uitdrogen. </a:t>
            </a:r>
          </a:p>
          <a:p>
            <a:endParaRPr lang="nl-NL" dirty="0" smtClean="0"/>
          </a:p>
          <a:p>
            <a:r>
              <a:rPr lang="nl-NL" dirty="0" smtClean="0"/>
              <a:t>Een van de directe effecten van alcohol is een verlaging van het reactievermogen en een verminderde coördinatie. Hierdoor kan de alcohol een negatieve invloed uitoefenen op de sportprestatie. Op langere termijn kan alcoholmisbruik leiden tot een zekere mate van spierzwakte en verzwakking</a:t>
            </a:r>
          </a:p>
          <a:p>
            <a:r>
              <a:rPr lang="nl-NL" dirty="0" smtClean="0"/>
              <a:t> </a:t>
            </a:r>
          </a:p>
          <a:p>
            <a:r>
              <a:rPr lang="nl-NL" sz="1200" kern="1200" dirty="0" smtClean="0">
                <a:solidFill>
                  <a:schemeClr val="tx1"/>
                </a:solidFill>
                <a:latin typeface="+mn-lt"/>
                <a:ea typeface="+mn-ea"/>
                <a:cs typeface="+mn-cs"/>
              </a:rPr>
              <a:t>Het is een fabel dat atleten door hun inspanning alcohol sneller zouden afbreken dan niet atleten. De inspanning veranderd niets aan de alcoholverwerking.</a:t>
            </a:r>
            <a:endParaRPr lang="nl-NL" dirty="0" smtClean="0"/>
          </a:p>
          <a:p>
            <a:r>
              <a:rPr lang="nl-NL" dirty="0" smtClean="0"/>
              <a:t/>
            </a:r>
            <a:br>
              <a:rPr lang="nl-NL" dirty="0" smtClean="0"/>
            </a:br>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10</a:t>
            </a:fld>
            <a:endParaRPr lang="nl-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smtClean="0"/>
              <a:t>Neem liever geen risico’s voor een wedstrijd of training en vermijd alcohol gedurende minstens 48 uur vooraf of beperk het alcoholgebruik tot zeer kleine hoeveelheden tijdens de maaltijden.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smtClean="0"/>
              <a:t>Ook na een zware inspanning</a:t>
            </a:r>
            <a:r>
              <a:rPr lang="nl-NL" baseline="0" dirty="0" smtClean="0"/>
              <a:t> is het niet aan te raden meteen alcohol te drinken. </a:t>
            </a:r>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8054700C-7DAB-4E15-82CD-AC26B5F245C2}" type="slidenum">
              <a:rPr lang="nl-NL" smtClean="0"/>
              <a:pPr/>
              <a:t>11</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4" name="Titel 13"/>
          <p:cNvSpPr>
            <a:spLocks noGrp="1"/>
          </p:cNvSpPr>
          <p:nvPr>
            <p:ph type="ctrTitle"/>
          </p:nvPr>
        </p:nvSpPr>
        <p:spPr>
          <a:xfrm>
            <a:off x="1432560" y="359898"/>
            <a:ext cx="7406640" cy="1472184"/>
          </a:xfrm>
        </p:spPr>
        <p:txBody>
          <a:bodyPr anchor="b"/>
          <a:lstStyle>
            <a:lvl1pPr algn="l">
              <a:defRPr/>
            </a:lvl1pPr>
            <a:extLst/>
          </a:lstStyle>
          <a:p>
            <a:r>
              <a:rPr kumimoji="0" lang="nl-NL" smtClean="0"/>
              <a:t>Klik om de stijl te bewerken</a:t>
            </a:r>
            <a:endParaRPr kumimoji="0" lang="en-US"/>
          </a:p>
        </p:txBody>
      </p:sp>
      <p:sp>
        <p:nvSpPr>
          <p:cNvPr id="22" name="Ondertitel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nl-NL" smtClean="0"/>
              <a:t>Klik om het opmaakprofiel van de modelondertitel te bewerken</a:t>
            </a:r>
            <a:endParaRPr kumimoji="0" lang="en-US"/>
          </a:p>
        </p:txBody>
      </p:sp>
      <p:sp>
        <p:nvSpPr>
          <p:cNvPr id="7" name="Tijdelijke aanduiding voor datum 6"/>
          <p:cNvSpPr>
            <a:spLocks noGrp="1"/>
          </p:cNvSpPr>
          <p:nvPr>
            <p:ph type="dt" sz="half" idx="10"/>
          </p:nvPr>
        </p:nvSpPr>
        <p:spPr/>
        <p:txBody>
          <a:bodyPr/>
          <a:lstStyle>
            <a:extLst/>
          </a:lstStyle>
          <a:p>
            <a:fld id="{488A1037-6511-4204-8604-945CA302071F}" type="datetimeFigureOut">
              <a:rPr lang="nl-NL" smtClean="0"/>
              <a:pPr/>
              <a:t>10-1-2013</a:t>
            </a:fld>
            <a:endParaRPr lang="nl-NL"/>
          </a:p>
        </p:txBody>
      </p:sp>
      <p:sp>
        <p:nvSpPr>
          <p:cNvPr id="20" name="Tijdelijke aanduiding voor voettekst 19"/>
          <p:cNvSpPr>
            <a:spLocks noGrp="1"/>
          </p:cNvSpPr>
          <p:nvPr>
            <p:ph type="ftr" sz="quarter" idx="11"/>
          </p:nvPr>
        </p:nvSpPr>
        <p:spPr/>
        <p:txBody>
          <a:bodyPr/>
          <a:lstStyle>
            <a:extLst/>
          </a:lstStyle>
          <a:p>
            <a:endParaRPr lang="nl-NL"/>
          </a:p>
        </p:txBody>
      </p:sp>
      <p:sp>
        <p:nvSpPr>
          <p:cNvPr id="10" name="Tijdelijke aanduiding voor dianummer 9"/>
          <p:cNvSpPr>
            <a:spLocks noGrp="1"/>
          </p:cNvSpPr>
          <p:nvPr>
            <p:ph type="sldNum" sz="quarter" idx="12"/>
          </p:nvPr>
        </p:nvSpPr>
        <p:spPr/>
        <p:txBody>
          <a:bodyPr/>
          <a:lstStyle>
            <a:extLst/>
          </a:lstStyle>
          <a:p>
            <a:fld id="{02FD6D73-7BF4-4A40-837B-C4DA80DED0B7}" type="slidenum">
              <a:rPr lang="nl-NL" smtClean="0"/>
              <a:pPr/>
              <a:t>‹nr.›</a:t>
            </a:fld>
            <a:endParaRPr lang="nl-NL"/>
          </a:p>
        </p:txBody>
      </p:sp>
      <p:sp>
        <p:nvSpPr>
          <p:cNvPr id="8" name="Ova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488A1037-6511-4204-8604-945CA302071F}" type="datetimeFigureOut">
              <a:rPr lang="nl-NL" smtClean="0"/>
              <a:pPr/>
              <a:t>10-1-2013</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02FD6D73-7BF4-4A40-837B-C4DA80DED0B7}"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858000" y="274639"/>
            <a:ext cx="1828800" cy="5851525"/>
          </a:xfrm>
        </p:spPr>
        <p:txBody>
          <a:bodyPr vert="eaVert"/>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1143000" y="274640"/>
            <a:ext cx="5562600" cy="5851525"/>
          </a:xfrm>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488A1037-6511-4204-8604-945CA302071F}" type="datetimeFigureOut">
              <a:rPr lang="nl-NL" smtClean="0"/>
              <a:pPr/>
              <a:t>10-1-2013</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02FD6D73-7BF4-4A40-837B-C4DA80DED0B7}"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inhoud 2"/>
          <p:cNvSpPr>
            <a:spLocks noGrp="1"/>
          </p:cNvSpPr>
          <p:nvPr>
            <p:ph idx="1"/>
          </p:nvPr>
        </p:nvSpPr>
        <p:spPr/>
        <p:txBody>
          <a:bodyPr/>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488A1037-6511-4204-8604-945CA302071F}" type="datetimeFigureOut">
              <a:rPr lang="nl-NL" smtClean="0"/>
              <a:pPr/>
              <a:t>10-1-2013</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02FD6D73-7BF4-4A40-837B-C4DA80DED0B7}"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7" name="Rechthoek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el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extLst/>
          </a:lstStyle>
          <a:p>
            <a:fld id="{488A1037-6511-4204-8604-945CA302071F}" type="datetimeFigureOut">
              <a:rPr lang="nl-NL" smtClean="0"/>
              <a:pPr/>
              <a:t>10-1-2013</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02FD6D73-7BF4-4A40-837B-C4DA80DED0B7}" type="slidenum">
              <a:rPr lang="nl-NL" smtClean="0"/>
              <a:pPr/>
              <a:t>‹nr.›</a:t>
            </a:fld>
            <a:endParaRPr lang="nl-NL"/>
          </a:p>
        </p:txBody>
      </p:sp>
      <p:sp>
        <p:nvSpPr>
          <p:cNvPr id="10" name="Rechthoek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1435608" y="274320"/>
            <a:ext cx="7498080" cy="1143000"/>
          </a:xfrm>
        </p:spPr>
        <p:txBody>
          <a:bodyPr/>
          <a:lstStyle>
            <a:extLst/>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extLst/>
          </a:lstStyle>
          <a:p>
            <a:fld id="{488A1037-6511-4204-8604-945CA302071F}" type="datetimeFigureOut">
              <a:rPr lang="nl-NL" smtClean="0"/>
              <a:pPr/>
              <a:t>10-1-2013</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02FD6D73-7BF4-4A40-837B-C4DA80DED0B7}"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Tijdelijke aanduiding voor datum 6"/>
          <p:cNvSpPr>
            <a:spLocks noGrp="1"/>
          </p:cNvSpPr>
          <p:nvPr>
            <p:ph type="dt" sz="half" idx="10"/>
          </p:nvPr>
        </p:nvSpPr>
        <p:spPr/>
        <p:txBody>
          <a:bodyPr/>
          <a:lstStyle>
            <a:extLst/>
          </a:lstStyle>
          <a:p>
            <a:fld id="{488A1037-6511-4204-8604-945CA302071F}" type="datetimeFigureOut">
              <a:rPr lang="nl-NL" smtClean="0"/>
              <a:pPr/>
              <a:t>10-1-2013</a:t>
            </a:fld>
            <a:endParaRPr lang="nl-NL"/>
          </a:p>
        </p:txBody>
      </p:sp>
      <p:sp>
        <p:nvSpPr>
          <p:cNvPr id="8" name="Tijdelijke aanduiding voor voettekst 7"/>
          <p:cNvSpPr>
            <a:spLocks noGrp="1"/>
          </p:cNvSpPr>
          <p:nvPr>
            <p:ph type="ftr" sz="quarter" idx="11"/>
          </p:nvPr>
        </p:nvSpPr>
        <p:spPr/>
        <p:txBody>
          <a:bodyPr/>
          <a:lstStyle>
            <a:extLst/>
          </a:lstStyle>
          <a:p>
            <a:endParaRPr lang="nl-NL"/>
          </a:p>
        </p:txBody>
      </p:sp>
      <p:sp>
        <p:nvSpPr>
          <p:cNvPr id="9" name="Tijdelijke aanduiding voor dianummer 8"/>
          <p:cNvSpPr>
            <a:spLocks noGrp="1"/>
          </p:cNvSpPr>
          <p:nvPr>
            <p:ph type="sldNum" sz="quarter" idx="12"/>
          </p:nvPr>
        </p:nvSpPr>
        <p:spPr/>
        <p:txBody>
          <a:bodyPr/>
          <a:lstStyle>
            <a:extLst/>
          </a:lstStyle>
          <a:p>
            <a:fld id="{02FD6D73-7BF4-4A40-837B-C4DA80DED0B7}"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1435608" y="274320"/>
            <a:ext cx="7498080" cy="1143000"/>
          </a:xfrm>
        </p:spPr>
        <p:txBody>
          <a:bodyPr anchor="ctr"/>
          <a:lstStyle>
            <a:extLst/>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extLst/>
          </a:lstStyle>
          <a:p>
            <a:fld id="{488A1037-6511-4204-8604-945CA302071F}" type="datetimeFigureOut">
              <a:rPr lang="nl-NL" smtClean="0"/>
              <a:pPr/>
              <a:t>10-1-2013</a:t>
            </a:fld>
            <a:endParaRPr lang="nl-NL"/>
          </a:p>
        </p:txBody>
      </p:sp>
      <p:sp>
        <p:nvSpPr>
          <p:cNvPr id="4" name="Tijdelijke aanduiding voor voettekst 3"/>
          <p:cNvSpPr>
            <a:spLocks noGrp="1"/>
          </p:cNvSpPr>
          <p:nvPr>
            <p:ph type="ftr" sz="quarter" idx="11"/>
          </p:nvPr>
        </p:nvSpPr>
        <p:spPr/>
        <p:txBody>
          <a:bodyPr/>
          <a:lstStyle>
            <a:extLst/>
          </a:lstStyle>
          <a:p>
            <a:endParaRPr lang="nl-NL"/>
          </a:p>
        </p:txBody>
      </p:sp>
      <p:sp>
        <p:nvSpPr>
          <p:cNvPr id="5" name="Tijdelijke aanduiding voor dianummer 4"/>
          <p:cNvSpPr>
            <a:spLocks noGrp="1"/>
          </p:cNvSpPr>
          <p:nvPr>
            <p:ph type="sldNum" sz="quarter" idx="12"/>
          </p:nvPr>
        </p:nvSpPr>
        <p:spPr/>
        <p:txBody>
          <a:bodyPr/>
          <a:lstStyle>
            <a:extLst/>
          </a:lstStyle>
          <a:p>
            <a:fld id="{02FD6D73-7BF4-4A40-837B-C4DA80DED0B7}"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Rechthoek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jdelijke aanduiding voor datum 1"/>
          <p:cNvSpPr>
            <a:spLocks noGrp="1"/>
          </p:cNvSpPr>
          <p:nvPr>
            <p:ph type="dt" sz="half" idx="10"/>
          </p:nvPr>
        </p:nvSpPr>
        <p:spPr/>
        <p:txBody>
          <a:bodyPr/>
          <a:lstStyle>
            <a:extLst/>
          </a:lstStyle>
          <a:p>
            <a:fld id="{488A1037-6511-4204-8604-945CA302071F}" type="datetimeFigureOut">
              <a:rPr lang="nl-NL" smtClean="0"/>
              <a:pPr/>
              <a:t>10-1-2013</a:t>
            </a:fld>
            <a:endParaRPr lang="nl-NL"/>
          </a:p>
        </p:txBody>
      </p:sp>
      <p:sp>
        <p:nvSpPr>
          <p:cNvPr id="3" name="Tijdelijke aanduiding voor voettekst 2"/>
          <p:cNvSpPr>
            <a:spLocks noGrp="1"/>
          </p:cNvSpPr>
          <p:nvPr>
            <p:ph type="ftr" sz="quarter" idx="11"/>
          </p:nvPr>
        </p:nvSpPr>
        <p:spPr/>
        <p:txBody>
          <a:bodyPr/>
          <a:lstStyle>
            <a:extLst/>
          </a:lstStyle>
          <a:p>
            <a:endParaRPr lang="nl-NL"/>
          </a:p>
        </p:txBody>
      </p:sp>
      <p:sp>
        <p:nvSpPr>
          <p:cNvPr id="4" name="Tijdelijke aanduiding voor dianummer 3"/>
          <p:cNvSpPr>
            <a:spLocks noGrp="1"/>
          </p:cNvSpPr>
          <p:nvPr>
            <p:ph type="sldNum" sz="quarter" idx="12"/>
          </p:nvPr>
        </p:nvSpPr>
        <p:spPr/>
        <p:txBody>
          <a:bodyPr/>
          <a:lstStyle>
            <a:extLst/>
          </a:lstStyle>
          <a:p>
            <a:fld id="{02FD6D73-7BF4-4A40-837B-C4DA80DED0B7}" type="slidenum">
              <a:rPr lang="nl-NL" smtClean="0"/>
              <a:pPr/>
              <a:t>‹nr.›</a:t>
            </a:fld>
            <a:endParaRPr lang="nl-NL"/>
          </a:p>
        </p:txBody>
      </p:sp>
      <p:sp>
        <p:nvSpPr>
          <p:cNvPr id="6" name="Rechthoek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nl-NL" smtClean="0"/>
              <a:t>Klik om de modelstijlen te bewerken</a:t>
            </a:r>
          </a:p>
        </p:txBody>
      </p:sp>
      <p:sp>
        <p:nvSpPr>
          <p:cNvPr id="4" name="Tijdelijke aanduiding voor inhoud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extLst/>
          </a:lstStyle>
          <a:p>
            <a:fld id="{488A1037-6511-4204-8604-945CA302071F}" type="datetimeFigureOut">
              <a:rPr lang="nl-NL" smtClean="0"/>
              <a:pPr/>
              <a:t>10-1-2013</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02FD6D73-7BF4-4A40-837B-C4DA80DED0B7}"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nl-NL" smtClean="0"/>
              <a:t>Klik om de stijl te bewerken</a:t>
            </a:r>
            <a:endParaRPr kumimoji="0" lang="en-US"/>
          </a:p>
        </p:txBody>
      </p:sp>
      <p:sp>
        <p:nvSpPr>
          <p:cNvPr id="5" name="Tijdelijke aanduiding voor datum 4"/>
          <p:cNvSpPr>
            <a:spLocks noGrp="1"/>
          </p:cNvSpPr>
          <p:nvPr>
            <p:ph type="dt" sz="half" idx="10"/>
          </p:nvPr>
        </p:nvSpPr>
        <p:spPr/>
        <p:txBody>
          <a:bodyPr/>
          <a:lstStyle>
            <a:extLst/>
          </a:lstStyle>
          <a:p>
            <a:fld id="{488A1037-6511-4204-8604-945CA302071F}" type="datetimeFigureOut">
              <a:rPr lang="nl-NL" smtClean="0"/>
              <a:pPr/>
              <a:t>10-1-2013</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02FD6D73-7BF4-4A40-837B-C4DA80DED0B7}" type="slidenum">
              <a:rPr lang="nl-NL" smtClean="0"/>
              <a:pPr/>
              <a:t>‹nr.›</a:t>
            </a:fld>
            <a:endParaRPr lang="nl-NL"/>
          </a:p>
        </p:txBody>
      </p:sp>
      <p:sp>
        <p:nvSpPr>
          <p:cNvPr id="8" name="Rechthoek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Tijdelijke aanduiding voor afbeelding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nl-NL" smtClean="0"/>
              <a:t>Klik op het pictogram als u een afbeelding wilt toevoegen</a:t>
            </a:r>
            <a:endParaRPr kumimoji="0" lang="en-US" dirty="0"/>
          </a:p>
        </p:txBody>
      </p:sp>
      <p:sp>
        <p:nvSpPr>
          <p:cNvPr id="9" name="Stroomdiagram: Proce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Stroomdiagram: Proce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ijdelijke aanduiding voor tekst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nl-NL" smtClean="0"/>
              <a:t>Klik om de modelstijlen te bewerken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irkel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ing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hthoek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jdelijke aanduiding voor titel 4"/>
          <p:cNvSpPr>
            <a:spLocks noGrp="1"/>
          </p:cNvSpPr>
          <p:nvPr>
            <p:ph type="title"/>
          </p:nvPr>
        </p:nvSpPr>
        <p:spPr>
          <a:xfrm>
            <a:off x="1435608" y="274638"/>
            <a:ext cx="7498080" cy="1143000"/>
          </a:xfrm>
          <a:prstGeom prst="rect">
            <a:avLst/>
          </a:prstGeom>
        </p:spPr>
        <p:txBody>
          <a:bodyPr anchor="ctr">
            <a:normAutofit/>
          </a:bodyPr>
          <a:lstStyle>
            <a:extLst/>
          </a:lstStyle>
          <a:p>
            <a:r>
              <a:rPr kumimoji="0" lang="nl-NL" smtClean="0"/>
              <a:t>Klik om de stijl te bewerken</a:t>
            </a:r>
            <a:endParaRPr kumimoji="0" lang="en-US"/>
          </a:p>
        </p:txBody>
      </p:sp>
      <p:sp>
        <p:nvSpPr>
          <p:cNvPr id="9" name="Tijdelijke aanduiding voor tekst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24" name="Tijdelijke aanduiding voor datum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88A1037-6511-4204-8604-945CA302071F}" type="datetimeFigureOut">
              <a:rPr lang="nl-NL" smtClean="0"/>
              <a:pPr/>
              <a:t>10-1-2013</a:t>
            </a:fld>
            <a:endParaRPr lang="nl-NL"/>
          </a:p>
        </p:txBody>
      </p:sp>
      <p:sp>
        <p:nvSpPr>
          <p:cNvPr id="10" name="Tijdelijke aanduiding voor voettekst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nl-NL"/>
          </a:p>
        </p:txBody>
      </p:sp>
      <p:sp>
        <p:nvSpPr>
          <p:cNvPr id="22" name="Tijdelijke aanduiding voor dianumm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2FD6D73-7BF4-4A40-837B-C4DA80DED0B7}" type="slidenum">
              <a:rPr lang="nl-NL" smtClean="0"/>
              <a:pPr/>
              <a:t>‹nr.›</a:t>
            </a:fld>
            <a:endParaRPr lang="nl-NL"/>
          </a:p>
        </p:txBody>
      </p:sp>
      <p:sp>
        <p:nvSpPr>
          <p:cNvPr id="15" name="Rechthoek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85786" y="571480"/>
            <a:ext cx="7772400" cy="1470025"/>
          </a:xfrm>
        </p:spPr>
        <p:txBody>
          <a:bodyPr/>
          <a:lstStyle/>
          <a:p>
            <a:r>
              <a:rPr lang="nl-NL" dirty="0" smtClean="0"/>
              <a:t>Gezondheidsvoorlichting</a:t>
            </a:r>
            <a:endParaRPr lang="nl-NL" dirty="0"/>
          </a:p>
        </p:txBody>
      </p:sp>
      <p:sp>
        <p:nvSpPr>
          <p:cNvPr id="3" name="Ondertitel 2"/>
          <p:cNvSpPr>
            <a:spLocks noGrp="1"/>
          </p:cNvSpPr>
          <p:nvPr>
            <p:ph type="subTitle" idx="1"/>
          </p:nvPr>
        </p:nvSpPr>
        <p:spPr>
          <a:xfrm>
            <a:off x="1500166" y="4786322"/>
            <a:ext cx="6400800" cy="1752600"/>
          </a:xfrm>
        </p:spPr>
        <p:txBody>
          <a:bodyPr/>
          <a:lstStyle/>
          <a:p>
            <a:r>
              <a:rPr lang="nl-NL" dirty="0" smtClean="0">
                <a:solidFill>
                  <a:schemeClr val="tx1"/>
                </a:solidFill>
              </a:rPr>
              <a:t>Manon Buis</a:t>
            </a:r>
            <a:br>
              <a:rPr lang="nl-NL" dirty="0" smtClean="0">
                <a:solidFill>
                  <a:schemeClr val="tx1"/>
                </a:solidFill>
              </a:rPr>
            </a:br>
            <a:r>
              <a:rPr lang="nl-NL" dirty="0" smtClean="0">
                <a:solidFill>
                  <a:schemeClr val="tx1"/>
                </a:solidFill>
              </a:rPr>
              <a:t>Fleur van de Streek</a:t>
            </a:r>
            <a:br>
              <a:rPr lang="nl-NL" dirty="0" smtClean="0">
                <a:solidFill>
                  <a:schemeClr val="tx1"/>
                </a:solidFill>
              </a:rPr>
            </a:br>
            <a:r>
              <a:rPr lang="nl-NL" dirty="0" smtClean="0">
                <a:solidFill>
                  <a:schemeClr val="tx1"/>
                </a:solidFill>
              </a:rPr>
              <a:t>Danique Deen</a:t>
            </a:r>
            <a:endParaRPr lang="nl-NL" dirty="0">
              <a:solidFill>
                <a:schemeClr val="tx1"/>
              </a:solidFill>
            </a:endParaRPr>
          </a:p>
        </p:txBody>
      </p:sp>
      <p:pic>
        <p:nvPicPr>
          <p:cNvPr id="1026" name="Picture 2" descr="http://myhealthyfairytale.files.wordpress.com/2012/05/gezondheid_web.jpg"/>
          <p:cNvPicPr>
            <a:picLocks noChangeAspect="1" noChangeArrowheads="1"/>
          </p:cNvPicPr>
          <p:nvPr/>
        </p:nvPicPr>
        <p:blipFill>
          <a:blip r:embed="rId2" cstate="print"/>
          <a:srcRect/>
          <a:stretch>
            <a:fillRect/>
          </a:stretch>
        </p:blipFill>
        <p:spPr bwMode="auto">
          <a:xfrm>
            <a:off x="3214678" y="2214554"/>
            <a:ext cx="3500462" cy="300302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Alcohol en sportprestatie</a:t>
            </a:r>
            <a:endParaRPr lang="nl-NL" dirty="0"/>
          </a:p>
        </p:txBody>
      </p:sp>
      <p:sp>
        <p:nvSpPr>
          <p:cNvPr id="3" name="Tijdelijke aanduiding voor inhoud 2"/>
          <p:cNvSpPr>
            <a:spLocks noGrp="1"/>
          </p:cNvSpPr>
          <p:nvPr>
            <p:ph idx="1"/>
          </p:nvPr>
        </p:nvSpPr>
        <p:spPr/>
        <p:txBody>
          <a:bodyPr/>
          <a:lstStyle/>
          <a:p>
            <a:pPr>
              <a:buNone/>
            </a:pPr>
            <a:r>
              <a:rPr lang="nl-NL" dirty="0" smtClean="0"/>
              <a:t>-Stofwisselingsstoornissen</a:t>
            </a:r>
          </a:p>
          <a:p>
            <a:pPr>
              <a:buNone/>
            </a:pPr>
            <a:r>
              <a:rPr lang="nl-NL" dirty="0" smtClean="0"/>
              <a:t>-Stijging lichaamsgewicht </a:t>
            </a:r>
          </a:p>
          <a:p>
            <a:pPr>
              <a:buNone/>
            </a:pPr>
            <a:r>
              <a:rPr lang="nl-NL" dirty="0" smtClean="0"/>
              <a:t>-Verstoorde lichaamstemperatuur </a:t>
            </a:r>
            <a:r>
              <a:rPr lang="nl-NL" dirty="0" smtClean="0">
                <a:sym typeface="Wingdings" pitchFamily="2" charset="2"/>
              </a:rPr>
              <a:t> uitdroging </a:t>
            </a:r>
            <a:r>
              <a:rPr lang="nl-NL" dirty="0" smtClean="0"/>
              <a:t> </a:t>
            </a:r>
          </a:p>
          <a:p>
            <a:pPr>
              <a:buFontTx/>
              <a:buChar char="-"/>
            </a:pPr>
            <a:r>
              <a:rPr lang="nl-NL" dirty="0" smtClean="0"/>
              <a:t>Verlaging reactievermogen</a:t>
            </a:r>
          </a:p>
          <a:p>
            <a:pPr>
              <a:buFontTx/>
              <a:buChar char="-"/>
            </a:pPr>
            <a:r>
              <a:rPr lang="nl-NL" dirty="0" smtClean="0"/>
              <a:t>Verminderde </a:t>
            </a:r>
            <a:r>
              <a:rPr lang="nl-NL" dirty="0" err="1" smtClean="0"/>
              <a:t>coordinatie</a:t>
            </a:r>
            <a:endParaRPr lang="nl-NL" dirty="0" smtClean="0"/>
          </a:p>
          <a:p>
            <a:pPr>
              <a:buFontTx/>
              <a:buChar char="-"/>
            </a:pPr>
            <a:r>
              <a:rPr lang="nl-NL" dirty="0" smtClean="0"/>
              <a:t>Spierzwakte en verzwakking  </a:t>
            </a:r>
          </a:p>
          <a:p>
            <a:pPr>
              <a:buFontTx/>
              <a:buChar char="-"/>
            </a:pPr>
            <a:endParaRPr lang="nl-NL" dirty="0" smtClean="0"/>
          </a:p>
          <a:p>
            <a:pPr>
              <a:buNone/>
            </a:pPr>
            <a:endParaRPr lang="nl-NL" dirty="0" smtClean="0"/>
          </a:p>
          <a:p>
            <a:endParaRPr lang="nl-N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Daarom deze richtlijn:</a:t>
            </a:r>
            <a:endParaRPr lang="nl-NL" dirty="0"/>
          </a:p>
        </p:txBody>
      </p:sp>
      <p:sp>
        <p:nvSpPr>
          <p:cNvPr id="3" name="Tijdelijke aanduiding voor inhoud 2"/>
          <p:cNvSpPr>
            <a:spLocks noGrp="1"/>
          </p:cNvSpPr>
          <p:nvPr>
            <p:ph idx="1"/>
          </p:nvPr>
        </p:nvSpPr>
        <p:spPr/>
        <p:txBody>
          <a:bodyPr/>
          <a:lstStyle/>
          <a:p>
            <a:pPr lvl="0"/>
            <a:r>
              <a:rPr lang="nl-NL" dirty="0" smtClean="0"/>
              <a:t>Vermijd alcohol gedurende minstens 48 uur vooraf of beperk het alcoholgebruik tot zeer kleine hoeveelheden tijdens de maaltijden.</a:t>
            </a:r>
          </a:p>
          <a:p>
            <a:pPr lvl="0"/>
            <a:r>
              <a:rPr lang="nl-NL" dirty="0" smtClean="0"/>
              <a:t>Ook na een zware inspanning is het niet aan te raden meteen alcohol te drinken.</a:t>
            </a:r>
            <a:endParaRPr lang="nl-NL"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V</a:t>
            </a:r>
            <a:r>
              <a:rPr lang="nl-NL" dirty="0" smtClean="0"/>
              <a:t>oeding </a:t>
            </a:r>
            <a:endParaRPr lang="nl-NL" dirty="0"/>
          </a:p>
        </p:txBody>
      </p:sp>
      <p:sp>
        <p:nvSpPr>
          <p:cNvPr id="3" name="Tijdelijke aanduiding voor inhoud 2"/>
          <p:cNvSpPr>
            <a:spLocks noGrp="1"/>
          </p:cNvSpPr>
          <p:nvPr>
            <p:ph idx="1"/>
          </p:nvPr>
        </p:nvSpPr>
        <p:spPr/>
        <p:txBody>
          <a:bodyPr>
            <a:normAutofit fontScale="32500" lnSpcReduction="20000"/>
          </a:bodyPr>
          <a:lstStyle/>
          <a:p>
            <a:pPr>
              <a:buNone/>
            </a:pPr>
            <a:endParaRPr lang="nl-NL" sz="2800" u="sng" dirty="0" smtClean="0"/>
          </a:p>
          <a:p>
            <a:pPr>
              <a:buNone/>
            </a:pPr>
            <a:r>
              <a:rPr lang="nl-NL" sz="7400" b="1" u="sng" dirty="0" smtClean="0"/>
              <a:t>De schijf van 5</a:t>
            </a:r>
            <a:r>
              <a:rPr lang="nl-NL" sz="7400" u="sng" dirty="0" smtClean="0"/>
              <a:t>: </a:t>
            </a:r>
            <a:r>
              <a:rPr lang="nl-NL" sz="7400" dirty="0" smtClean="0"/>
              <a:t> Daarmee kies je voor gezonde producten, voldoende variatie en uitgebalanceerde porties. </a:t>
            </a:r>
            <a:endParaRPr lang="nl-NL" sz="7400" b="1" u="sng" dirty="0" smtClean="0"/>
          </a:p>
          <a:p>
            <a:pPr>
              <a:buNone/>
            </a:pPr>
            <a:endParaRPr lang="nl-NL" sz="7400" u="sng" dirty="0" smtClean="0"/>
          </a:p>
          <a:p>
            <a:pPr>
              <a:buNone/>
            </a:pPr>
            <a:r>
              <a:rPr lang="nl-NL" sz="7400" u="sng" dirty="0" smtClean="0"/>
              <a:t>Eten volgens de schijf van 5 levert je als sporter</a:t>
            </a:r>
            <a:r>
              <a:rPr lang="nl-NL" sz="7400" dirty="0" smtClean="0"/>
              <a:t>:</a:t>
            </a:r>
            <a:br>
              <a:rPr lang="nl-NL" sz="7400" dirty="0" smtClean="0"/>
            </a:br>
            <a:r>
              <a:rPr lang="nl-NL" sz="7400" dirty="0" smtClean="0"/>
              <a:t>- Energie</a:t>
            </a:r>
            <a:br>
              <a:rPr lang="nl-NL" sz="7400" dirty="0" smtClean="0"/>
            </a:br>
            <a:r>
              <a:rPr lang="nl-NL" sz="7400" dirty="0" smtClean="0"/>
              <a:t>- Betere prestaties</a:t>
            </a:r>
            <a:br>
              <a:rPr lang="nl-NL" sz="7400" dirty="0" smtClean="0"/>
            </a:br>
            <a:r>
              <a:rPr lang="nl-NL" sz="7400" dirty="0" smtClean="0"/>
              <a:t>- Sneller herstel</a:t>
            </a:r>
          </a:p>
          <a:p>
            <a:pPr>
              <a:buNone/>
            </a:pPr>
            <a:endParaRPr lang="nl-NL" sz="7400" dirty="0" smtClean="0"/>
          </a:p>
          <a:p>
            <a:pPr>
              <a:buNone/>
            </a:pPr>
            <a:r>
              <a:rPr lang="nl-NL" sz="7400" u="sng" dirty="0" smtClean="0"/>
              <a:t>De regels </a:t>
            </a:r>
          </a:p>
          <a:p>
            <a:pPr>
              <a:buNone/>
            </a:pPr>
            <a:endParaRPr lang="nl-NL" sz="2800" dirty="0" smtClean="0"/>
          </a:p>
          <a:p>
            <a:pPr>
              <a:buNone/>
            </a:pPr>
            <a:endParaRPr lang="nl-NL" sz="2800" dirty="0" smtClean="0"/>
          </a:p>
          <a:p>
            <a:pPr>
              <a:buNone/>
            </a:pPr>
            <a:endParaRPr lang="nl-NL" sz="2800" dirty="0" smtClean="0"/>
          </a:p>
          <a:p>
            <a:pPr>
              <a:buNone/>
            </a:pPr>
            <a:r>
              <a:rPr lang="nl-NL" sz="2800" dirty="0" smtClean="0"/>
              <a:t/>
            </a:r>
            <a:br>
              <a:rPr lang="nl-NL" sz="2800" dirty="0" smtClean="0"/>
            </a:br>
            <a:endParaRPr lang="nl-NL" sz="2800" dirty="0" smtClean="0"/>
          </a:p>
          <a:p>
            <a:pPr>
              <a:buNone/>
            </a:pPr>
            <a:r>
              <a:rPr lang="nl-NL" dirty="0" smtClean="0"/>
              <a:t>  </a:t>
            </a:r>
          </a:p>
          <a:p>
            <a:pPr>
              <a:buNone/>
            </a:pPr>
            <a:r>
              <a:rPr lang="nl-NL" dirty="0" smtClean="0"/>
              <a:t> </a:t>
            </a:r>
            <a:endParaRPr lang="nl-NL" dirty="0"/>
          </a:p>
        </p:txBody>
      </p:sp>
      <p:pic>
        <p:nvPicPr>
          <p:cNvPr id="18434" name="Picture 2" descr="Schijf van Vijf"/>
          <p:cNvPicPr>
            <a:picLocks noChangeAspect="1" noChangeArrowheads="1"/>
          </p:cNvPicPr>
          <p:nvPr/>
        </p:nvPicPr>
        <p:blipFill>
          <a:blip r:embed="rId3" cstate="print"/>
          <a:srcRect/>
          <a:stretch>
            <a:fillRect/>
          </a:stretch>
        </p:blipFill>
        <p:spPr bwMode="auto">
          <a:xfrm>
            <a:off x="5572132" y="3429000"/>
            <a:ext cx="3286116" cy="3286117"/>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Vet en olie </a:t>
            </a:r>
            <a:endParaRPr lang="nl-NL" dirty="0"/>
          </a:p>
        </p:txBody>
      </p:sp>
      <p:sp>
        <p:nvSpPr>
          <p:cNvPr id="3" name="Tijdelijke aanduiding voor inhoud 2"/>
          <p:cNvSpPr>
            <a:spLocks noGrp="1"/>
          </p:cNvSpPr>
          <p:nvPr>
            <p:ph idx="1"/>
          </p:nvPr>
        </p:nvSpPr>
        <p:spPr/>
        <p:txBody>
          <a:bodyPr/>
          <a:lstStyle/>
          <a:p>
            <a:r>
              <a:rPr lang="nl-NL" dirty="0" smtClean="0"/>
              <a:t>Voor het besmeren van het brood en het bereiden van de maaltijden.</a:t>
            </a:r>
          </a:p>
          <a:p>
            <a:r>
              <a:rPr lang="nl-NL" dirty="0" smtClean="0"/>
              <a:t>Onmisbare voedingsstoffen (vit. A,D,E)</a:t>
            </a:r>
          </a:p>
          <a:p>
            <a:r>
              <a:rPr lang="nl-NL" dirty="0" smtClean="0"/>
              <a:t>20 tot 40% energie van vet </a:t>
            </a:r>
          </a:p>
          <a:p>
            <a:r>
              <a:rPr lang="nl-NL" dirty="0" smtClean="0"/>
              <a:t>Verzadigde vetten</a:t>
            </a:r>
          </a:p>
          <a:p>
            <a:r>
              <a:rPr lang="nl-NL" dirty="0" smtClean="0"/>
              <a:t>Onverzadigde vetten </a:t>
            </a:r>
            <a:br>
              <a:rPr lang="nl-NL" dirty="0" smtClean="0"/>
            </a:br>
            <a:r>
              <a:rPr lang="nl-NL" dirty="0" smtClean="0"/>
              <a:t/>
            </a:r>
            <a:br>
              <a:rPr lang="nl-NL" dirty="0" smtClean="0"/>
            </a:br>
            <a:endParaRPr lang="nl-NL" dirty="0" smtClean="0"/>
          </a:p>
          <a:p>
            <a:endParaRPr lang="nl-NL" dirty="0" smtClean="0"/>
          </a:p>
          <a:p>
            <a:endParaRPr lang="nl-N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Vet en Olie goed voor?</a:t>
            </a:r>
            <a:endParaRPr lang="nl-NL" dirty="0"/>
          </a:p>
        </p:txBody>
      </p:sp>
      <p:sp>
        <p:nvSpPr>
          <p:cNvPr id="3" name="Tijdelijke aanduiding voor inhoud 2"/>
          <p:cNvSpPr>
            <a:spLocks noGrp="1"/>
          </p:cNvSpPr>
          <p:nvPr>
            <p:ph idx="1"/>
          </p:nvPr>
        </p:nvSpPr>
        <p:spPr/>
        <p:txBody>
          <a:bodyPr/>
          <a:lstStyle/>
          <a:p>
            <a:r>
              <a:rPr lang="nl-NL" dirty="0" smtClean="0"/>
              <a:t>Vet geeft energie </a:t>
            </a:r>
          </a:p>
          <a:p>
            <a:r>
              <a:rPr lang="nl-NL" dirty="0" smtClean="0"/>
              <a:t>Onverzadigd vet verkleint de kans op hart- en vaatziekten en verlaagd cholesterol</a:t>
            </a:r>
          </a:p>
          <a:p>
            <a:r>
              <a:rPr lang="nl-NL" dirty="0" smtClean="0"/>
              <a:t>Vitamine D &gt; aanmaak botten</a:t>
            </a:r>
          </a:p>
          <a:p>
            <a:r>
              <a:rPr lang="nl-NL" dirty="0" smtClean="0"/>
              <a:t>Vitamine A  &gt; goed voor huid, ogen</a:t>
            </a:r>
            <a:endParaRPr lang="nl-N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Dranken </a:t>
            </a:r>
            <a:endParaRPr lang="nl-NL" dirty="0"/>
          </a:p>
        </p:txBody>
      </p:sp>
      <p:sp>
        <p:nvSpPr>
          <p:cNvPr id="3" name="Tijdelijke aanduiding voor inhoud 2"/>
          <p:cNvSpPr>
            <a:spLocks noGrp="1"/>
          </p:cNvSpPr>
          <p:nvPr>
            <p:ph idx="1"/>
          </p:nvPr>
        </p:nvSpPr>
        <p:spPr/>
        <p:txBody>
          <a:bodyPr/>
          <a:lstStyle/>
          <a:p>
            <a:r>
              <a:rPr lang="nl-NL" dirty="0" smtClean="0"/>
              <a:t>Dranken nodig om vochtverliezen aan te vullen</a:t>
            </a:r>
          </a:p>
          <a:p>
            <a:r>
              <a:rPr lang="nl-NL" dirty="0" smtClean="0"/>
              <a:t>Regelen van lichaamstemperatuur</a:t>
            </a:r>
          </a:p>
          <a:p>
            <a:r>
              <a:rPr lang="nl-NL" dirty="0" smtClean="0"/>
              <a:t>Transport voedingsstoffen</a:t>
            </a:r>
          </a:p>
          <a:p>
            <a:r>
              <a:rPr lang="nl-NL" dirty="0" smtClean="0"/>
              <a:t>Helpt darm bij opname voedingsstoffen</a:t>
            </a:r>
          </a:p>
          <a:p>
            <a:endParaRPr lang="nl-NL" dirty="0" smtClean="0"/>
          </a:p>
          <a:p>
            <a:pPr>
              <a:buNone/>
            </a:pPr>
            <a:r>
              <a:rPr lang="nl-NL" dirty="0" smtClean="0"/>
              <a:t>Water is het drankje met de minste</a:t>
            </a:r>
          </a:p>
          <a:p>
            <a:pPr>
              <a:buNone/>
            </a:pPr>
            <a:r>
              <a:rPr lang="nl-NL" dirty="0" smtClean="0"/>
              <a:t>calorieën.</a:t>
            </a:r>
            <a:endParaRPr lang="nl-NL"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Sporten en drinken </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Veel vocht verliezen &gt; op peil houden</a:t>
            </a:r>
          </a:p>
          <a:p>
            <a:endParaRPr lang="nl-NL" dirty="0" smtClean="0"/>
          </a:p>
          <a:p>
            <a:r>
              <a:rPr lang="nl-NL" dirty="0" smtClean="0"/>
              <a:t>Versnelde stofwisseling &gt; verlaat het lichaam via urine &gt; moet aangevuld worden</a:t>
            </a:r>
          </a:p>
          <a:p>
            <a:pPr>
              <a:buNone/>
            </a:pPr>
            <a:endParaRPr lang="nl-NL"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Wanneer en hoeveel te drinken?</a:t>
            </a:r>
            <a:endParaRPr lang="nl-NL" dirty="0"/>
          </a:p>
        </p:txBody>
      </p:sp>
      <p:sp>
        <p:nvSpPr>
          <p:cNvPr id="3" name="Tijdelijke aanduiding voor inhoud 2"/>
          <p:cNvSpPr>
            <a:spLocks noGrp="1"/>
          </p:cNvSpPr>
          <p:nvPr>
            <p:ph idx="1"/>
          </p:nvPr>
        </p:nvSpPr>
        <p:spPr/>
        <p:txBody>
          <a:bodyPr/>
          <a:lstStyle/>
          <a:p>
            <a:r>
              <a:rPr lang="nl-NL" dirty="0" smtClean="0"/>
              <a:t>Dorst &gt; te laat</a:t>
            </a:r>
          </a:p>
          <a:p>
            <a:r>
              <a:rPr lang="nl-NL" dirty="0" smtClean="0"/>
              <a:t>Gele urine &gt; meer drinken</a:t>
            </a:r>
          </a:p>
          <a:p>
            <a:endParaRPr lang="nl-NL" dirty="0" smtClean="0"/>
          </a:p>
          <a:p>
            <a:r>
              <a:rPr lang="nl-NL" dirty="0" smtClean="0"/>
              <a:t>Begin met drinken voordat je dorst krijgt</a:t>
            </a:r>
          </a:p>
          <a:p>
            <a:r>
              <a:rPr lang="nl-NL" dirty="0" smtClean="0"/>
              <a:t>Veel drinken zonder dat je dorst hebt.</a:t>
            </a:r>
            <a:endParaRPr lang="nl-N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sportdrankjes</a:t>
            </a:r>
            <a:endParaRPr lang="nl-NL" dirty="0"/>
          </a:p>
        </p:txBody>
      </p:sp>
      <p:sp>
        <p:nvSpPr>
          <p:cNvPr id="3" name="Tijdelijke aanduiding voor inhoud 2"/>
          <p:cNvSpPr>
            <a:spLocks noGrp="1"/>
          </p:cNvSpPr>
          <p:nvPr>
            <p:ph idx="1"/>
          </p:nvPr>
        </p:nvSpPr>
        <p:spPr/>
        <p:txBody>
          <a:bodyPr>
            <a:normAutofit/>
          </a:bodyPr>
          <a:lstStyle/>
          <a:p>
            <a:r>
              <a:rPr lang="nl-NL" dirty="0" smtClean="0"/>
              <a:t>Handig bij lange duurtraining</a:t>
            </a:r>
          </a:p>
          <a:p>
            <a:r>
              <a:rPr lang="nl-NL" dirty="0" smtClean="0"/>
              <a:t>Veel calorieën</a:t>
            </a:r>
          </a:p>
          <a:p>
            <a:endParaRPr lang="nl-NL" dirty="0" smtClean="0"/>
          </a:p>
          <a:p>
            <a:r>
              <a:rPr lang="nl-NL" b="1" dirty="0" err="1" smtClean="0"/>
              <a:t>Hypotone</a:t>
            </a:r>
            <a:r>
              <a:rPr lang="nl-NL" dirty="0" smtClean="0"/>
              <a:t>	&gt; wordt snel opgenomen</a:t>
            </a:r>
          </a:p>
          <a:p>
            <a:r>
              <a:rPr lang="nl-NL" b="1" dirty="0" err="1" smtClean="0"/>
              <a:t>Hypertone</a:t>
            </a:r>
            <a:r>
              <a:rPr lang="nl-NL" b="1" dirty="0" smtClean="0"/>
              <a:t> </a:t>
            </a:r>
            <a:r>
              <a:rPr lang="nl-NL" dirty="0" smtClean="0"/>
              <a:t>	&gt; wordt langzaam opgenomen en ontrekt vocht </a:t>
            </a:r>
          </a:p>
          <a:p>
            <a:r>
              <a:rPr lang="nl-NL" b="1" dirty="0" smtClean="0"/>
              <a:t>Isotone	</a:t>
            </a:r>
            <a:r>
              <a:rPr lang="nl-NL" dirty="0" smtClean="0"/>
              <a:t>	&gt; ideale compromis tussen aanvullen vocht en energie </a:t>
            </a:r>
          </a:p>
          <a:p>
            <a:endParaRPr lang="nl-N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b="1" dirty="0" smtClean="0"/>
              <a:t>Brood, granen, aardappelen, rijst, pasta en peulvruchten</a:t>
            </a:r>
            <a:r>
              <a:rPr lang="nl-NL" dirty="0" smtClean="0"/>
              <a:t> </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Voedingstoffen als: koolhydraten, eiwitten, vezels, </a:t>
            </a:r>
            <a:r>
              <a:rPr lang="nl-NL" dirty="0" err="1" smtClean="0"/>
              <a:t>B-vitamines</a:t>
            </a:r>
            <a:r>
              <a:rPr lang="nl-NL" dirty="0" smtClean="0"/>
              <a:t>, calcium en ijzer</a:t>
            </a:r>
          </a:p>
          <a:p>
            <a:r>
              <a:rPr lang="nl-NL" dirty="0" smtClean="0"/>
              <a:t>Koolhydraten </a:t>
            </a:r>
          </a:p>
          <a:p>
            <a:r>
              <a:rPr lang="nl-NL" dirty="0" smtClean="0"/>
              <a:t>Vezels zorgen voor een verzadigd gevoel</a:t>
            </a:r>
          </a:p>
          <a:p>
            <a:r>
              <a:rPr lang="nl-NL" dirty="0" smtClean="0"/>
              <a:t>Variatie </a:t>
            </a:r>
            <a:endParaRPr lang="nl-N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Inhoud</a:t>
            </a:r>
            <a:endParaRPr lang="nl-NL" dirty="0"/>
          </a:p>
        </p:txBody>
      </p:sp>
      <p:sp>
        <p:nvSpPr>
          <p:cNvPr id="3" name="Tijdelijke aanduiding voor inhoud 2"/>
          <p:cNvSpPr>
            <a:spLocks noGrp="1"/>
          </p:cNvSpPr>
          <p:nvPr>
            <p:ph idx="1"/>
          </p:nvPr>
        </p:nvSpPr>
        <p:spPr/>
        <p:txBody>
          <a:bodyPr/>
          <a:lstStyle/>
          <a:p>
            <a:r>
              <a:rPr lang="nl-NL" dirty="0" smtClean="0"/>
              <a:t>Bravo aspecten</a:t>
            </a:r>
          </a:p>
          <a:p>
            <a:r>
              <a:rPr lang="nl-NL" dirty="0" smtClean="0"/>
              <a:t>Bewegen</a:t>
            </a:r>
          </a:p>
          <a:p>
            <a:r>
              <a:rPr lang="nl-NL" dirty="0" smtClean="0"/>
              <a:t>Roken</a:t>
            </a:r>
          </a:p>
          <a:p>
            <a:r>
              <a:rPr lang="nl-NL" dirty="0" smtClean="0"/>
              <a:t>Alcohol</a:t>
            </a:r>
          </a:p>
          <a:p>
            <a:r>
              <a:rPr lang="nl-NL" dirty="0" smtClean="0"/>
              <a:t>Voeding</a:t>
            </a:r>
          </a:p>
          <a:p>
            <a:r>
              <a:rPr lang="nl-NL" dirty="0" smtClean="0"/>
              <a:t>Ontspanning</a:t>
            </a:r>
          </a:p>
          <a:p>
            <a:endParaRPr lang="nl-NL" dirty="0" smtClean="0"/>
          </a:p>
          <a:p>
            <a:pPr>
              <a:buNone/>
            </a:pPr>
            <a:r>
              <a:rPr lang="nl-NL" dirty="0" smtClean="0"/>
              <a:t>Vragen stellen mag altijd! </a:t>
            </a:r>
            <a:endParaRPr lang="nl-N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Groente en fruit </a:t>
            </a:r>
            <a:endParaRPr lang="nl-NL" dirty="0"/>
          </a:p>
        </p:txBody>
      </p:sp>
      <p:sp>
        <p:nvSpPr>
          <p:cNvPr id="3" name="Tijdelijke aanduiding voor inhoud 2"/>
          <p:cNvSpPr>
            <a:spLocks noGrp="1"/>
          </p:cNvSpPr>
          <p:nvPr>
            <p:ph idx="1"/>
          </p:nvPr>
        </p:nvSpPr>
        <p:spPr/>
        <p:txBody>
          <a:bodyPr/>
          <a:lstStyle/>
          <a:p>
            <a:r>
              <a:rPr lang="nl-NL" dirty="0" smtClean="0"/>
              <a:t>Voedingsstoffen zoals vitamine C, vitamine A, foliumzuur, vezels en kalium.</a:t>
            </a:r>
          </a:p>
          <a:p>
            <a:endParaRPr lang="nl-NL" dirty="0" smtClean="0"/>
          </a:p>
          <a:p>
            <a:r>
              <a:rPr lang="nl-NL" dirty="0" smtClean="0"/>
              <a:t>Voordelen</a:t>
            </a:r>
            <a:br>
              <a:rPr lang="nl-NL" dirty="0" smtClean="0"/>
            </a:br>
            <a:r>
              <a:rPr lang="nl-NL" dirty="0" smtClean="0"/>
              <a:t>-verkleint het risico op hart- en vaatziekten</a:t>
            </a:r>
            <a:br>
              <a:rPr lang="nl-NL" dirty="0" smtClean="0"/>
            </a:br>
            <a:r>
              <a:rPr lang="nl-NL" dirty="0" smtClean="0"/>
              <a:t>-bloeddruk verbeterd</a:t>
            </a:r>
            <a:br>
              <a:rPr lang="nl-NL" dirty="0" smtClean="0"/>
            </a:br>
            <a:r>
              <a:rPr lang="nl-NL" dirty="0" smtClean="0"/>
              <a:t>-geven een voldaan gevoel</a:t>
            </a:r>
            <a:br>
              <a:rPr lang="nl-NL" dirty="0" smtClean="0"/>
            </a:br>
            <a:r>
              <a:rPr lang="nl-NL" dirty="0" smtClean="0"/>
              <a:t>-weinig </a:t>
            </a:r>
            <a:r>
              <a:rPr lang="nl-NL" dirty="0" err="1" smtClean="0"/>
              <a:t>calorieen</a:t>
            </a:r>
            <a:r>
              <a:rPr lang="nl-NL" dirty="0" smtClean="0"/>
              <a:t> </a:t>
            </a:r>
            <a:endParaRPr lang="nl-N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Waarom vitaminen en mineralen?</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Belangrijk voor de stofwisseling</a:t>
            </a:r>
          </a:p>
          <a:p>
            <a:r>
              <a:rPr lang="nl-NL" dirty="0" smtClean="0"/>
              <a:t>Niet door lichaam aangemaakt</a:t>
            </a:r>
          </a:p>
          <a:p>
            <a:r>
              <a:rPr lang="nl-NL" dirty="0" smtClean="0"/>
              <a:t>Bij afwezigheid klachten en ziekten</a:t>
            </a:r>
          </a:p>
          <a:p>
            <a:r>
              <a:rPr lang="nl-NL" dirty="0" smtClean="0"/>
              <a:t>Allemaal een eigen functie </a:t>
            </a:r>
            <a:endParaRPr lang="nl-N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b="1" dirty="0" smtClean="0"/>
              <a:t>Zuivel, vlees, vis, ei en vleesvervangers</a:t>
            </a:r>
            <a:r>
              <a:rPr lang="nl-NL" dirty="0" smtClean="0"/>
              <a:t> </a:t>
            </a:r>
            <a:endParaRPr lang="nl-NL" dirty="0"/>
          </a:p>
        </p:txBody>
      </p:sp>
      <p:sp>
        <p:nvSpPr>
          <p:cNvPr id="3" name="Tijdelijke aanduiding voor inhoud 2"/>
          <p:cNvSpPr>
            <a:spLocks noGrp="1"/>
          </p:cNvSpPr>
          <p:nvPr>
            <p:ph idx="1"/>
          </p:nvPr>
        </p:nvSpPr>
        <p:spPr/>
        <p:txBody>
          <a:bodyPr>
            <a:normAutofit fontScale="92500" lnSpcReduction="10000"/>
          </a:bodyPr>
          <a:lstStyle/>
          <a:p>
            <a:endParaRPr lang="nl-NL" dirty="0" smtClean="0"/>
          </a:p>
          <a:p>
            <a:r>
              <a:rPr lang="nl-NL" dirty="0" smtClean="0"/>
              <a:t>Voedingstoffen zoals eiwitten, visvetzuren, ijzer, calcium en </a:t>
            </a:r>
            <a:r>
              <a:rPr lang="nl-NL" dirty="0" err="1" smtClean="0"/>
              <a:t>B-vitamines</a:t>
            </a:r>
            <a:r>
              <a:rPr lang="nl-NL" dirty="0" smtClean="0"/>
              <a:t>.</a:t>
            </a:r>
          </a:p>
          <a:p>
            <a:r>
              <a:rPr lang="nl-NL" dirty="0" smtClean="0"/>
              <a:t>Veel eiwitten voor aanmaak cellen</a:t>
            </a:r>
          </a:p>
          <a:p>
            <a:r>
              <a:rPr lang="nl-NL" dirty="0" smtClean="0"/>
              <a:t>Calcium &gt; aanmaak botten</a:t>
            </a:r>
          </a:p>
          <a:p>
            <a:r>
              <a:rPr lang="nl-NL" dirty="0" smtClean="0"/>
              <a:t>IJzer &gt; voorkomt bloedarmoede</a:t>
            </a:r>
          </a:p>
          <a:p>
            <a:r>
              <a:rPr lang="nl-NL" dirty="0" smtClean="0"/>
              <a:t>Vis verkleint kans op hart en vaatziekten</a:t>
            </a:r>
          </a:p>
          <a:p>
            <a:r>
              <a:rPr lang="nl-NL" dirty="0" smtClean="0"/>
              <a:t>Vlees en zuivel bevatten veel verzadigde vetten, kies daarom lichte varianten</a:t>
            </a:r>
            <a:br>
              <a:rPr lang="nl-NL" dirty="0" smtClean="0"/>
            </a:br>
            <a:endParaRPr lang="nl-N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Sporten en eten </a:t>
            </a:r>
            <a:endParaRPr lang="nl-NL" dirty="0"/>
          </a:p>
        </p:txBody>
      </p:sp>
      <p:sp>
        <p:nvSpPr>
          <p:cNvPr id="3" name="Tijdelijke aanduiding voor inhoud 2"/>
          <p:cNvSpPr>
            <a:spLocks noGrp="1"/>
          </p:cNvSpPr>
          <p:nvPr>
            <p:ph idx="1"/>
          </p:nvPr>
        </p:nvSpPr>
        <p:spPr/>
        <p:txBody>
          <a:bodyPr/>
          <a:lstStyle/>
          <a:p>
            <a:r>
              <a:rPr lang="nl-NL" dirty="0" smtClean="0"/>
              <a:t>Tot 1 uur voor het sporten een licht verteerbaar tussendoortje</a:t>
            </a:r>
          </a:p>
          <a:p>
            <a:r>
              <a:rPr lang="nl-NL" dirty="0" smtClean="0"/>
              <a:t>Sport niet met een nuchtere maag</a:t>
            </a:r>
          </a:p>
          <a:p>
            <a:r>
              <a:rPr lang="nl-NL" dirty="0" smtClean="0"/>
              <a:t>Eet 2 uur voor het sporten geen grote maaltijd meer</a:t>
            </a:r>
          </a:p>
          <a:p>
            <a:r>
              <a:rPr lang="nl-NL" dirty="0" smtClean="0"/>
              <a:t>Eet na het sporten om energie weer aan te vullen</a:t>
            </a:r>
          </a:p>
          <a:p>
            <a:r>
              <a:rPr lang="nl-NL" dirty="0" smtClean="0"/>
              <a:t>Na 8-en kun je nog gewoon eten</a:t>
            </a:r>
            <a:endParaRPr lang="nl-N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Belangrijke punten voeding</a:t>
            </a:r>
            <a:endParaRPr lang="nl-NL" dirty="0"/>
          </a:p>
        </p:txBody>
      </p:sp>
      <p:sp>
        <p:nvSpPr>
          <p:cNvPr id="3" name="Tijdelijke aanduiding voor inhoud 2"/>
          <p:cNvSpPr>
            <a:spLocks noGrp="1"/>
          </p:cNvSpPr>
          <p:nvPr>
            <p:ph idx="1"/>
          </p:nvPr>
        </p:nvSpPr>
        <p:spPr/>
        <p:txBody>
          <a:bodyPr/>
          <a:lstStyle/>
          <a:p>
            <a:r>
              <a:rPr lang="nl-NL" dirty="0" smtClean="0"/>
              <a:t>Balans tussen energie inname en bewegen</a:t>
            </a:r>
          </a:p>
          <a:p>
            <a:pPr>
              <a:buNone/>
            </a:pPr>
            <a:endParaRPr lang="nl-NL" dirty="0" smtClean="0"/>
          </a:p>
          <a:p>
            <a:r>
              <a:rPr lang="nl-NL" dirty="0" smtClean="0"/>
              <a:t>1 warme maaltijd genoeg</a:t>
            </a:r>
          </a:p>
          <a:p>
            <a:pPr>
              <a:buNone/>
            </a:pPr>
            <a:endParaRPr lang="nl-NL" dirty="0" smtClean="0"/>
          </a:p>
          <a:p>
            <a:r>
              <a:rPr lang="nl-NL" dirty="0" smtClean="0"/>
              <a:t>Soft is dikmaker</a:t>
            </a:r>
            <a:endParaRPr lang="nl-N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ontspanning</a:t>
            </a:r>
            <a:endParaRPr lang="nl-NL" dirty="0"/>
          </a:p>
        </p:txBody>
      </p:sp>
      <p:sp>
        <p:nvSpPr>
          <p:cNvPr id="3" name="Tijdelijke aanduiding voor inhoud 2"/>
          <p:cNvSpPr>
            <a:spLocks noGrp="1"/>
          </p:cNvSpPr>
          <p:nvPr>
            <p:ph idx="1"/>
          </p:nvPr>
        </p:nvSpPr>
        <p:spPr/>
        <p:txBody>
          <a:bodyPr/>
          <a:lstStyle/>
          <a:p>
            <a:r>
              <a:rPr lang="nl-NL" dirty="0" smtClean="0"/>
              <a:t>Tot rust komen in lichaam en geest</a:t>
            </a:r>
          </a:p>
          <a:p>
            <a:r>
              <a:rPr lang="nl-NL" dirty="0" smtClean="0"/>
              <a:t>Vele varianten, voor iedereen anders</a:t>
            </a:r>
          </a:p>
          <a:p>
            <a:r>
              <a:rPr lang="nl-NL" dirty="0" smtClean="0"/>
              <a:t>Door ontspannen neemt spanning af</a:t>
            </a:r>
          </a:p>
          <a:p>
            <a:r>
              <a:rPr lang="nl-NL" dirty="0" smtClean="0"/>
              <a:t>Beter presteren, concentreren en motiveren</a:t>
            </a:r>
          </a:p>
          <a:p>
            <a:endParaRPr lang="nl-N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Ontspanning</a:t>
            </a:r>
            <a:endParaRPr lang="nl-NL" dirty="0"/>
          </a:p>
        </p:txBody>
      </p:sp>
      <p:sp>
        <p:nvSpPr>
          <p:cNvPr id="3" name="Tijdelijke aanduiding voor inhoud 2"/>
          <p:cNvSpPr>
            <a:spLocks noGrp="1"/>
          </p:cNvSpPr>
          <p:nvPr>
            <p:ph idx="1"/>
          </p:nvPr>
        </p:nvSpPr>
        <p:spPr/>
        <p:txBody>
          <a:bodyPr/>
          <a:lstStyle/>
          <a:p>
            <a:r>
              <a:rPr lang="nl-NL" dirty="0" smtClean="0"/>
              <a:t>Wat zijn voor jullie vormen van ontspanning?</a:t>
            </a:r>
          </a:p>
          <a:p>
            <a:r>
              <a:rPr lang="nl-NL" dirty="0" smtClean="0"/>
              <a:t>Tips aan elkaar?</a:t>
            </a:r>
            <a:endParaRPr lang="nl-N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Zijn er nog vragen?</a:t>
            </a:r>
            <a:endParaRPr lang="nl-NL" dirty="0"/>
          </a:p>
        </p:txBody>
      </p:sp>
      <p:sp>
        <p:nvSpPr>
          <p:cNvPr id="3" name="Tijdelijke aanduiding voor inhoud 2"/>
          <p:cNvSpPr>
            <a:spLocks noGrp="1"/>
          </p:cNvSpPr>
          <p:nvPr>
            <p:ph idx="1"/>
          </p:nvPr>
        </p:nvSpPr>
        <p:spPr/>
        <p:txBody>
          <a:bodyPr/>
          <a:lstStyle/>
          <a:p>
            <a:endParaRPr lang="nl-NL" dirty="0"/>
          </a:p>
        </p:txBody>
      </p:sp>
      <p:pic>
        <p:nvPicPr>
          <p:cNvPr id="4098" name="Picture 2" descr="http://tomenthomas.nl/wp-content/uploads/2008/11/vraagteken.gif"/>
          <p:cNvPicPr>
            <a:picLocks noChangeAspect="1" noChangeArrowheads="1"/>
          </p:cNvPicPr>
          <p:nvPr/>
        </p:nvPicPr>
        <p:blipFill>
          <a:blip r:embed="rId2" cstate="print"/>
          <a:srcRect/>
          <a:stretch>
            <a:fillRect/>
          </a:stretch>
        </p:blipFill>
        <p:spPr bwMode="auto">
          <a:xfrm>
            <a:off x="2571736" y="2071678"/>
            <a:ext cx="4943475" cy="407670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a:bodyPr>
          <a:lstStyle/>
          <a:p>
            <a:pPr>
              <a:buNone/>
            </a:pPr>
            <a:endParaRPr lang="nl-NL" sz="4400" dirty="0" smtClean="0">
              <a:solidFill>
                <a:srgbClr val="FF0000"/>
              </a:solidFill>
            </a:endParaRPr>
          </a:p>
          <a:p>
            <a:pPr>
              <a:buNone/>
            </a:pPr>
            <a:r>
              <a:rPr lang="nl-NL" sz="4400" dirty="0" smtClean="0">
                <a:solidFill>
                  <a:srgbClr val="FF0000"/>
                </a:solidFill>
              </a:rPr>
              <a:t>B</a:t>
            </a:r>
            <a:r>
              <a:rPr lang="nl-NL" sz="4400" dirty="0" smtClean="0"/>
              <a:t>ewegen, </a:t>
            </a:r>
            <a:r>
              <a:rPr lang="nl-NL" sz="4400" dirty="0" smtClean="0">
                <a:solidFill>
                  <a:srgbClr val="FF0000"/>
                </a:solidFill>
              </a:rPr>
              <a:t>R</a:t>
            </a:r>
            <a:r>
              <a:rPr lang="nl-NL" sz="4400" dirty="0" smtClean="0"/>
              <a:t>oken, </a:t>
            </a:r>
            <a:r>
              <a:rPr lang="nl-NL" sz="4400" dirty="0" smtClean="0">
                <a:solidFill>
                  <a:srgbClr val="FF0000"/>
                </a:solidFill>
              </a:rPr>
              <a:t>A</a:t>
            </a:r>
            <a:r>
              <a:rPr lang="nl-NL" sz="4400" dirty="0" smtClean="0"/>
              <a:t>lcohol, </a:t>
            </a:r>
            <a:r>
              <a:rPr lang="nl-NL" sz="4400" dirty="0" smtClean="0">
                <a:solidFill>
                  <a:srgbClr val="FF0000"/>
                </a:solidFill>
              </a:rPr>
              <a:t>V</a:t>
            </a:r>
            <a:r>
              <a:rPr lang="nl-NL" sz="4400" dirty="0" smtClean="0"/>
              <a:t>oeding, </a:t>
            </a:r>
            <a:r>
              <a:rPr lang="nl-NL" sz="4400" dirty="0" smtClean="0">
                <a:solidFill>
                  <a:srgbClr val="FF0000"/>
                </a:solidFill>
              </a:rPr>
              <a:t>O</a:t>
            </a:r>
            <a:r>
              <a:rPr lang="nl-NL" sz="4400" dirty="0" smtClean="0"/>
              <a:t>ntspanning </a:t>
            </a:r>
          </a:p>
          <a:p>
            <a:pPr>
              <a:buNone/>
            </a:pPr>
            <a:r>
              <a:rPr lang="nl-NL" sz="4400" dirty="0" smtClean="0"/>
              <a:t>                  =</a:t>
            </a:r>
            <a:br>
              <a:rPr lang="nl-NL" sz="4400" dirty="0" smtClean="0"/>
            </a:br>
            <a:r>
              <a:rPr lang="nl-NL" sz="4400" dirty="0" smtClean="0"/>
              <a:t>            Leefstijl </a:t>
            </a:r>
            <a:endParaRPr lang="nl-NL" sz="4400" dirty="0"/>
          </a:p>
        </p:txBody>
      </p:sp>
      <p:pic>
        <p:nvPicPr>
          <p:cNvPr id="4098" name="Picture 2" descr="http://www.haagsma.biz/afbeeldingen/scania/logo/BRAVO_300dpi_FC_RGB.png"/>
          <p:cNvPicPr>
            <a:picLocks noChangeAspect="1" noChangeArrowheads="1"/>
          </p:cNvPicPr>
          <p:nvPr/>
        </p:nvPicPr>
        <p:blipFill>
          <a:blip r:embed="rId3" cstate="print"/>
          <a:srcRect/>
          <a:stretch>
            <a:fillRect/>
          </a:stretch>
        </p:blipFill>
        <p:spPr bwMode="auto">
          <a:xfrm>
            <a:off x="2928926" y="285728"/>
            <a:ext cx="3517269" cy="192882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B</a:t>
            </a:r>
            <a:r>
              <a:rPr lang="nl-NL" dirty="0" smtClean="0"/>
              <a:t>ewegen </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NNGB</a:t>
            </a:r>
          </a:p>
          <a:p>
            <a:r>
              <a:rPr lang="nl-NL" dirty="0" smtClean="0"/>
              <a:t>Fitnorm </a:t>
            </a:r>
          </a:p>
          <a:p>
            <a:r>
              <a:rPr lang="nl-NL" dirty="0" smtClean="0"/>
              <a:t>Je beweegt al sneller dan je denkt</a:t>
            </a:r>
          </a:p>
          <a:p>
            <a:endParaRPr lang="nl-NL" dirty="0" smtClean="0"/>
          </a:p>
          <a:p>
            <a:pPr>
              <a:buNone/>
            </a:pPr>
            <a:r>
              <a:rPr lang="nl-NL" b="1" dirty="0" smtClean="0"/>
              <a:t>Waarom is bewegen goed voor je?</a:t>
            </a:r>
          </a:p>
          <a:p>
            <a:pPr>
              <a:buFont typeface="Arial" pitchFamily="34" charset="0"/>
              <a:buChar char="•"/>
            </a:pPr>
            <a:r>
              <a:rPr lang="nl-NL" dirty="0" smtClean="0"/>
              <a:t>Je voelt je fitter</a:t>
            </a:r>
          </a:p>
          <a:p>
            <a:pPr>
              <a:buFont typeface="Arial" pitchFamily="34" charset="0"/>
              <a:buChar char="•"/>
            </a:pPr>
            <a:r>
              <a:rPr lang="nl-NL" dirty="0" smtClean="0"/>
              <a:t>Houdt je hart en bloedvaten in conditie en het verlaagt de bloeddruk</a:t>
            </a:r>
          </a:p>
          <a:p>
            <a:pPr>
              <a:buFont typeface="Arial" pitchFamily="34" charset="0"/>
              <a:buChar char="•"/>
            </a:pPr>
            <a:r>
              <a:rPr lang="nl-NL" dirty="0" smtClean="0"/>
              <a:t>Cholesterol gehalte </a:t>
            </a:r>
          </a:p>
          <a:p>
            <a:pPr>
              <a:buFont typeface="Arial" pitchFamily="34" charset="0"/>
              <a:buChar char="•"/>
            </a:pPr>
            <a:r>
              <a:rPr lang="nl-NL" dirty="0" smtClean="0"/>
              <a:t>Betere spijsvertering</a:t>
            </a:r>
          </a:p>
          <a:p>
            <a:pPr>
              <a:buFont typeface="Arial" pitchFamily="34" charset="0"/>
              <a:buChar char="•"/>
            </a:pPr>
            <a:r>
              <a:rPr lang="nl-NL" dirty="0" smtClean="0"/>
              <a:t>Gaat botontkalking tegen </a:t>
            </a:r>
          </a:p>
          <a:p>
            <a:pPr>
              <a:buFont typeface="Arial" pitchFamily="34" charset="0"/>
              <a:buChar char="•"/>
            </a:pPr>
            <a:endParaRPr lang="nl-N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a:xfrm>
            <a:off x="1428728" y="357166"/>
            <a:ext cx="7498080" cy="6215106"/>
          </a:xfrm>
        </p:spPr>
        <p:txBody>
          <a:bodyPr>
            <a:normAutofit lnSpcReduction="10000"/>
          </a:bodyPr>
          <a:lstStyle/>
          <a:p>
            <a:r>
              <a:rPr lang="nl-NL" dirty="0" smtClean="0"/>
              <a:t>Tegen gaan van suikerziekte </a:t>
            </a:r>
          </a:p>
          <a:p>
            <a:r>
              <a:rPr lang="nl-NL" dirty="0" smtClean="0"/>
              <a:t>Een goed zelfbeeld</a:t>
            </a:r>
          </a:p>
          <a:p>
            <a:r>
              <a:rPr lang="nl-NL" dirty="0" smtClean="0"/>
              <a:t>Omgaan met stress is makkelijker</a:t>
            </a:r>
          </a:p>
          <a:p>
            <a:r>
              <a:rPr lang="nl-NL" dirty="0" smtClean="0"/>
              <a:t>Vergroot het uithoudingsvermogen </a:t>
            </a:r>
          </a:p>
          <a:p>
            <a:r>
              <a:rPr lang="nl-NL" dirty="0" smtClean="0"/>
              <a:t>Je slaapt beter</a:t>
            </a:r>
          </a:p>
          <a:p>
            <a:r>
              <a:rPr lang="nl-NL" dirty="0" smtClean="0"/>
              <a:t>Versterking van je spieren</a:t>
            </a:r>
          </a:p>
          <a:p>
            <a:r>
              <a:rPr lang="nl-NL" dirty="0" smtClean="0"/>
              <a:t>Betere concentratie </a:t>
            </a:r>
          </a:p>
          <a:p>
            <a:r>
              <a:rPr lang="nl-NL" dirty="0" smtClean="0"/>
              <a:t>Verbetert het coördinatie vermogen</a:t>
            </a:r>
          </a:p>
          <a:p>
            <a:endParaRPr lang="nl-NL" dirty="0" smtClean="0"/>
          </a:p>
          <a:p>
            <a:pPr>
              <a:buNone/>
            </a:pPr>
            <a:r>
              <a:rPr lang="nl-NL" dirty="0" smtClean="0"/>
              <a:t>Het is dus wel duidelijk waarom bewegen</a:t>
            </a:r>
          </a:p>
          <a:p>
            <a:pPr>
              <a:buNone/>
            </a:pPr>
            <a:r>
              <a:rPr lang="nl-NL" dirty="0" smtClean="0"/>
              <a:t>zo belangrijk is! </a:t>
            </a:r>
            <a:endParaRPr lang="nl-N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R</a:t>
            </a:r>
            <a:r>
              <a:rPr lang="nl-NL" dirty="0" smtClean="0"/>
              <a:t>oken </a:t>
            </a:r>
            <a:endParaRPr lang="nl-NL" dirty="0"/>
          </a:p>
        </p:txBody>
      </p:sp>
      <p:sp>
        <p:nvSpPr>
          <p:cNvPr id="3" name="Tijdelijke aanduiding voor inhoud 2"/>
          <p:cNvSpPr>
            <a:spLocks noGrp="1"/>
          </p:cNvSpPr>
          <p:nvPr>
            <p:ph idx="1"/>
          </p:nvPr>
        </p:nvSpPr>
        <p:spPr/>
        <p:txBody>
          <a:bodyPr/>
          <a:lstStyle/>
          <a:p>
            <a:r>
              <a:rPr lang="nl-NL" dirty="0" smtClean="0"/>
              <a:t>Roken slecht voor lichaam en longen</a:t>
            </a:r>
          </a:p>
          <a:p>
            <a:r>
              <a:rPr lang="nl-NL" dirty="0" smtClean="0"/>
              <a:t>Meer dan 1000 schadelijke stoffen in tabaksrook.</a:t>
            </a:r>
            <a:br>
              <a:rPr lang="nl-NL" dirty="0" smtClean="0"/>
            </a:br>
            <a:endParaRPr lang="nl-NL" dirty="0" smtClean="0"/>
          </a:p>
          <a:p>
            <a:r>
              <a:rPr lang="nl-NL" dirty="0" smtClean="0"/>
              <a:t>Meest schadelijke stoffen:</a:t>
            </a:r>
            <a:br>
              <a:rPr lang="nl-NL" dirty="0" smtClean="0"/>
            </a:br>
            <a:r>
              <a:rPr lang="nl-NL" dirty="0" smtClean="0"/>
              <a:t>-nicotine</a:t>
            </a:r>
            <a:br>
              <a:rPr lang="nl-NL" dirty="0" smtClean="0"/>
            </a:br>
            <a:r>
              <a:rPr lang="nl-NL" dirty="0" smtClean="0"/>
              <a:t>-teer</a:t>
            </a:r>
            <a:br>
              <a:rPr lang="nl-NL" dirty="0" smtClean="0"/>
            </a:br>
            <a:r>
              <a:rPr lang="nl-NL" dirty="0" smtClean="0"/>
              <a:t>-</a:t>
            </a:r>
            <a:r>
              <a:rPr lang="nl-NL" dirty="0" err="1" smtClean="0"/>
              <a:t>koolstofmonoxide</a:t>
            </a:r>
            <a:endParaRPr lang="nl-NL" dirty="0"/>
          </a:p>
        </p:txBody>
      </p:sp>
      <p:pic>
        <p:nvPicPr>
          <p:cNvPr id="1026" name="Picture 2" descr="C:\Users\Fleur\Documents\S&amp;B\Suriname\stage\presentatie volleybal\rokerslongen.jpg"/>
          <p:cNvPicPr>
            <a:picLocks noChangeAspect="1" noChangeArrowheads="1"/>
          </p:cNvPicPr>
          <p:nvPr/>
        </p:nvPicPr>
        <p:blipFill>
          <a:blip r:embed="rId3" cstate="print"/>
          <a:srcRect/>
          <a:stretch>
            <a:fillRect/>
          </a:stretch>
        </p:blipFill>
        <p:spPr bwMode="auto">
          <a:xfrm>
            <a:off x="5444705" y="4149080"/>
            <a:ext cx="3699295" cy="201622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Negatieve effecten roken</a:t>
            </a:r>
            <a:endParaRPr lang="nl-NL" dirty="0"/>
          </a:p>
        </p:txBody>
      </p:sp>
      <p:sp>
        <p:nvSpPr>
          <p:cNvPr id="3" name="Tijdelijke aanduiding voor inhoud 2"/>
          <p:cNvSpPr>
            <a:spLocks noGrp="1"/>
          </p:cNvSpPr>
          <p:nvPr>
            <p:ph idx="1"/>
          </p:nvPr>
        </p:nvSpPr>
        <p:spPr/>
        <p:txBody>
          <a:bodyPr/>
          <a:lstStyle/>
          <a:p>
            <a:r>
              <a:rPr lang="nl-NL" dirty="0" smtClean="0"/>
              <a:t>De sterke daling van de zuurstoftoevoer </a:t>
            </a:r>
          </a:p>
          <a:p>
            <a:r>
              <a:rPr lang="nl-NL" dirty="0" smtClean="0"/>
              <a:t>De overbelasting van het hart </a:t>
            </a:r>
          </a:p>
          <a:p>
            <a:r>
              <a:rPr lang="nl-NL" dirty="0" smtClean="0"/>
              <a:t>Het negatieve effect op het zenuwstelsel</a:t>
            </a:r>
            <a:br>
              <a:rPr lang="nl-NL" dirty="0" smtClean="0"/>
            </a:br>
            <a:endParaRPr lang="nl-NL" dirty="0" smtClean="0"/>
          </a:p>
          <a:p>
            <a:r>
              <a:rPr lang="nl-NL" dirty="0" smtClean="0"/>
              <a:t>Door roken is optimaal presteren bij volleybal dus niet mogelijk</a:t>
            </a:r>
            <a:endParaRPr lang="nl-N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Roken &amp; Sport</a:t>
            </a:r>
            <a:endParaRPr lang="nl-NL" dirty="0"/>
          </a:p>
        </p:txBody>
      </p:sp>
      <p:sp>
        <p:nvSpPr>
          <p:cNvPr id="3" name="Tijdelijke aanduiding voor inhoud 2"/>
          <p:cNvSpPr>
            <a:spLocks noGrp="1"/>
          </p:cNvSpPr>
          <p:nvPr>
            <p:ph idx="1"/>
          </p:nvPr>
        </p:nvSpPr>
        <p:spPr/>
        <p:txBody>
          <a:bodyPr/>
          <a:lstStyle/>
          <a:p>
            <a:r>
              <a:rPr lang="nl-NL" dirty="0" smtClean="0"/>
              <a:t>Sporten zal de nadelige effecten van roken niet verminderen</a:t>
            </a:r>
            <a:br>
              <a:rPr lang="nl-NL" dirty="0" smtClean="0"/>
            </a:br>
            <a:endParaRPr lang="nl-NL" dirty="0" smtClean="0"/>
          </a:p>
          <a:p>
            <a:r>
              <a:rPr lang="nl-NL" dirty="0" smtClean="0"/>
              <a:t>Longen worden niet gezuiverd door sporten</a:t>
            </a:r>
            <a:br>
              <a:rPr lang="nl-NL" dirty="0" smtClean="0"/>
            </a:br>
            <a:endParaRPr lang="nl-NL" dirty="0" smtClean="0"/>
          </a:p>
          <a:p>
            <a:r>
              <a:rPr lang="nl-NL" dirty="0" smtClean="0"/>
              <a:t>Passief roken heeft ook gevolgen</a:t>
            </a:r>
            <a:endParaRPr lang="nl-N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A</a:t>
            </a:r>
            <a:r>
              <a:rPr lang="nl-NL" dirty="0" smtClean="0"/>
              <a:t>lcohol </a:t>
            </a:r>
            <a:endParaRPr lang="nl-NL" dirty="0"/>
          </a:p>
        </p:txBody>
      </p:sp>
      <p:sp>
        <p:nvSpPr>
          <p:cNvPr id="3" name="Tijdelijke aanduiding voor inhoud 2"/>
          <p:cNvSpPr>
            <a:spLocks noGrp="1"/>
          </p:cNvSpPr>
          <p:nvPr>
            <p:ph idx="1"/>
          </p:nvPr>
        </p:nvSpPr>
        <p:spPr/>
        <p:txBody>
          <a:bodyPr/>
          <a:lstStyle/>
          <a:p>
            <a:r>
              <a:rPr lang="nl-NL" dirty="0" smtClean="0"/>
              <a:t>Wordt niet opgeslagen in een orgaan</a:t>
            </a:r>
          </a:p>
          <a:p>
            <a:r>
              <a:rPr lang="nl-NL" dirty="0" smtClean="0"/>
              <a:t>Alcohol voor, tijdens of na het sporten afgeraden </a:t>
            </a:r>
          </a:p>
          <a:p>
            <a:r>
              <a:rPr lang="nl-NL" dirty="0" smtClean="0"/>
              <a:t>Zorgt voor afkoeling lichaam</a:t>
            </a:r>
          </a:p>
          <a:p>
            <a:r>
              <a:rPr lang="nl-NL" dirty="0" smtClean="0"/>
              <a:t>Vertraagde afbraak van lactaat  </a:t>
            </a:r>
            <a:br>
              <a:rPr lang="nl-NL" dirty="0" smtClean="0"/>
            </a:br>
            <a:r>
              <a:rPr lang="nl-NL" dirty="0" smtClean="0"/>
              <a:t/>
            </a:r>
            <a:br>
              <a:rPr lang="nl-NL" dirty="0" smtClean="0"/>
            </a:br>
            <a:endParaRPr lang="nl-NL"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onnewende">
  <a:themeElements>
    <a:clrScheme name="Zonnewend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Zonnewend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Zonnewend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665</TotalTime>
  <Words>1765</Words>
  <Application>Microsoft Office PowerPoint</Application>
  <PresentationFormat>Diavoorstelling (4:3)</PresentationFormat>
  <Paragraphs>261</Paragraphs>
  <Slides>27</Slides>
  <Notes>24</Notes>
  <HiddenSlides>0</HiddenSlides>
  <MMClips>0</MMClips>
  <ScaleCrop>false</ScaleCrop>
  <HeadingPairs>
    <vt:vector size="4" baseType="variant">
      <vt:variant>
        <vt:lpstr>Thema</vt:lpstr>
      </vt:variant>
      <vt:variant>
        <vt:i4>1</vt:i4>
      </vt:variant>
      <vt:variant>
        <vt:lpstr>Diatitels</vt:lpstr>
      </vt:variant>
      <vt:variant>
        <vt:i4>27</vt:i4>
      </vt:variant>
    </vt:vector>
  </HeadingPairs>
  <TitlesOfParts>
    <vt:vector size="28" baseType="lpstr">
      <vt:lpstr>Zonnewende</vt:lpstr>
      <vt:lpstr>Gezondheidsvoorlichting</vt:lpstr>
      <vt:lpstr>Inhoud</vt:lpstr>
      <vt:lpstr>Dia 3</vt:lpstr>
      <vt:lpstr>Bewegen </vt:lpstr>
      <vt:lpstr>Dia 5</vt:lpstr>
      <vt:lpstr>Roken </vt:lpstr>
      <vt:lpstr>Negatieve effecten roken</vt:lpstr>
      <vt:lpstr>Roken &amp; Sport</vt:lpstr>
      <vt:lpstr>Alcohol </vt:lpstr>
      <vt:lpstr>Alcohol en sportprestatie</vt:lpstr>
      <vt:lpstr>Daarom deze richtlijn:</vt:lpstr>
      <vt:lpstr>Voeding </vt:lpstr>
      <vt:lpstr>Vet en olie </vt:lpstr>
      <vt:lpstr>Vet en Olie goed voor?</vt:lpstr>
      <vt:lpstr>Dranken </vt:lpstr>
      <vt:lpstr>Sporten en drinken </vt:lpstr>
      <vt:lpstr>Wanneer en hoeveel te drinken?</vt:lpstr>
      <vt:lpstr>sportdrankjes</vt:lpstr>
      <vt:lpstr>Brood, granen, aardappelen, rijst, pasta en peulvruchten </vt:lpstr>
      <vt:lpstr>Groente en fruit </vt:lpstr>
      <vt:lpstr>Waarom vitaminen en mineralen?</vt:lpstr>
      <vt:lpstr>Zuivel, vlees, vis, ei en vleesvervangers </vt:lpstr>
      <vt:lpstr>Sporten en eten </vt:lpstr>
      <vt:lpstr>Belangrijke punten voeding</vt:lpstr>
      <vt:lpstr>Wat is ontspanning</vt:lpstr>
      <vt:lpstr>Ontspanning</vt:lpstr>
      <vt:lpstr>Zijn er nog vragen?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Gezondheidsvoorlichting</dc:title>
  <dc:creator>Danique</dc:creator>
  <cp:lastModifiedBy>Fleur</cp:lastModifiedBy>
  <cp:revision>52</cp:revision>
  <dcterms:created xsi:type="dcterms:W3CDTF">2012-11-30T11:04:49Z</dcterms:created>
  <dcterms:modified xsi:type="dcterms:W3CDTF">2013-01-10T13:10:28Z</dcterms:modified>
</cp:coreProperties>
</file>